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rawings/drawing1.xml" ContentType="application/vnd.openxmlformats-officedocument.drawingml.chartshape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13"/>
  </p:notesMasterIdLst>
  <p:sldIdLst>
    <p:sldId id="300" r:id="rId2"/>
    <p:sldId id="543" r:id="rId3"/>
    <p:sldId id="541" r:id="rId4"/>
    <p:sldId id="542" r:id="rId5"/>
    <p:sldId id="550" r:id="rId6"/>
    <p:sldId id="548" r:id="rId7"/>
    <p:sldId id="549" r:id="rId8"/>
    <p:sldId id="537" r:id="rId9"/>
    <p:sldId id="547" r:id="rId10"/>
    <p:sldId id="551" r:id="rId11"/>
    <p:sldId id="511" r:id="rId12"/>
  </p:sldIdLst>
  <p:sldSz cx="9906000" cy="6858000" type="A4"/>
  <p:notesSz cx="7099300" cy="10234613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205" userDrawn="1">
          <p15:clr>
            <a:srgbClr val="A4A3A4"/>
          </p15:clr>
        </p15:guide>
        <p15:guide id="2" pos="3143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28BB1"/>
    <a:srgbClr val="E7E9EE"/>
    <a:srgbClr val="075C92"/>
    <a:srgbClr val="009EE0"/>
    <a:srgbClr val="404040"/>
    <a:srgbClr val="EEEFF2"/>
    <a:srgbClr val="4A9FD1"/>
    <a:srgbClr val="4BA1D4"/>
    <a:srgbClr val="CBD0DB"/>
    <a:srgbClr val="00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3697" autoAdjust="0"/>
    <p:restoredTop sz="95501" autoAdjust="0"/>
  </p:normalViewPr>
  <p:slideViewPr>
    <p:cSldViewPr snapToGrid="0">
      <p:cViewPr varScale="1">
        <p:scale>
          <a:sx n="86" d="100"/>
          <a:sy n="86" d="100"/>
        </p:scale>
        <p:origin x="1238" y="58"/>
      </p:cViewPr>
      <p:guideLst>
        <p:guide orient="horz" pos="2205"/>
        <p:guide pos="3143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dvts7\Google%20Drive\Work\PSI\Dados%20Apresentacao%20RPPS%20APEPREM.xlsx" TargetMode="Externa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chartUserShapes" Target="../drawings/drawing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200" b="1" i="0" u="none" strike="noStrike" kern="1200" cap="all" spc="15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pt-BR"/>
              <a:t>SELIC Meta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200" b="1" i="0" u="none" strike="noStrike" kern="1200" cap="all" spc="150" baseline="0">
              <a:solidFill>
                <a:schemeClr val="tx1">
                  <a:lumMod val="50000"/>
                  <a:lumOff val="50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spPr>
            <a:ln w="38100" cap="flat" cmpd="dbl" algn="ctr">
              <a:solidFill>
                <a:schemeClr val="accent1"/>
              </a:solidFill>
              <a:miter lim="800000"/>
            </a:ln>
            <a:effectLst/>
          </c:spPr>
          <c:marker>
            <c:symbol val="none"/>
          </c:marker>
          <c:cat>
            <c:numRef>
              <c:f>SELIC!$B$100:$B$250</c:f>
              <c:numCache>
                <c:formatCode>m/d/yyyy</c:formatCode>
                <c:ptCount val="151"/>
                <c:pt idx="0">
                  <c:v>37971</c:v>
                </c:pt>
                <c:pt idx="1">
                  <c:v>38006</c:v>
                </c:pt>
                <c:pt idx="2">
                  <c:v>38035</c:v>
                </c:pt>
                <c:pt idx="3">
                  <c:v>38063</c:v>
                </c:pt>
                <c:pt idx="4">
                  <c:v>38091</c:v>
                </c:pt>
                <c:pt idx="5">
                  <c:v>38126</c:v>
                </c:pt>
                <c:pt idx="6">
                  <c:v>38154</c:v>
                </c:pt>
                <c:pt idx="7">
                  <c:v>38189</c:v>
                </c:pt>
                <c:pt idx="8">
                  <c:v>38217</c:v>
                </c:pt>
                <c:pt idx="9">
                  <c:v>38245</c:v>
                </c:pt>
                <c:pt idx="10">
                  <c:v>38279</c:v>
                </c:pt>
                <c:pt idx="11">
                  <c:v>38307</c:v>
                </c:pt>
                <c:pt idx="12">
                  <c:v>38335</c:v>
                </c:pt>
                <c:pt idx="13">
                  <c:v>38370</c:v>
                </c:pt>
                <c:pt idx="14">
                  <c:v>38399</c:v>
                </c:pt>
                <c:pt idx="15">
                  <c:v>38427</c:v>
                </c:pt>
                <c:pt idx="16">
                  <c:v>38462</c:v>
                </c:pt>
                <c:pt idx="17">
                  <c:v>38490</c:v>
                </c:pt>
                <c:pt idx="18">
                  <c:v>38518</c:v>
                </c:pt>
                <c:pt idx="19">
                  <c:v>38553</c:v>
                </c:pt>
                <c:pt idx="20">
                  <c:v>38581</c:v>
                </c:pt>
                <c:pt idx="21">
                  <c:v>38609</c:v>
                </c:pt>
                <c:pt idx="22">
                  <c:v>38643</c:v>
                </c:pt>
                <c:pt idx="23">
                  <c:v>38678</c:v>
                </c:pt>
                <c:pt idx="24">
                  <c:v>38699</c:v>
                </c:pt>
                <c:pt idx="25">
                  <c:v>38734</c:v>
                </c:pt>
                <c:pt idx="26">
                  <c:v>38784</c:v>
                </c:pt>
                <c:pt idx="27">
                  <c:v>38826</c:v>
                </c:pt>
                <c:pt idx="28">
                  <c:v>38868</c:v>
                </c:pt>
                <c:pt idx="29">
                  <c:v>38917</c:v>
                </c:pt>
                <c:pt idx="30">
                  <c:v>38959</c:v>
                </c:pt>
                <c:pt idx="31">
                  <c:v>39007</c:v>
                </c:pt>
                <c:pt idx="32">
                  <c:v>39049</c:v>
                </c:pt>
                <c:pt idx="33">
                  <c:v>39105</c:v>
                </c:pt>
                <c:pt idx="34">
                  <c:v>39148</c:v>
                </c:pt>
                <c:pt idx="35">
                  <c:v>39190</c:v>
                </c:pt>
                <c:pt idx="36">
                  <c:v>39239</c:v>
                </c:pt>
                <c:pt idx="37">
                  <c:v>39281</c:v>
                </c:pt>
                <c:pt idx="38">
                  <c:v>39330</c:v>
                </c:pt>
                <c:pt idx="39">
                  <c:v>39372</c:v>
                </c:pt>
                <c:pt idx="40">
                  <c:v>39420</c:v>
                </c:pt>
                <c:pt idx="41">
                  <c:v>39469</c:v>
                </c:pt>
                <c:pt idx="42">
                  <c:v>39512</c:v>
                </c:pt>
                <c:pt idx="43">
                  <c:v>39554</c:v>
                </c:pt>
                <c:pt idx="44">
                  <c:v>39603</c:v>
                </c:pt>
                <c:pt idx="45">
                  <c:v>39652</c:v>
                </c:pt>
                <c:pt idx="46">
                  <c:v>39701</c:v>
                </c:pt>
                <c:pt idx="47">
                  <c:v>39749</c:v>
                </c:pt>
                <c:pt idx="48">
                  <c:v>39791</c:v>
                </c:pt>
                <c:pt idx="49">
                  <c:v>39833</c:v>
                </c:pt>
                <c:pt idx="50">
                  <c:v>39883</c:v>
                </c:pt>
                <c:pt idx="51">
                  <c:v>39932</c:v>
                </c:pt>
                <c:pt idx="52">
                  <c:v>39974</c:v>
                </c:pt>
                <c:pt idx="53">
                  <c:v>40016</c:v>
                </c:pt>
                <c:pt idx="54">
                  <c:v>40058</c:v>
                </c:pt>
                <c:pt idx="55">
                  <c:v>40106</c:v>
                </c:pt>
                <c:pt idx="56">
                  <c:v>40155</c:v>
                </c:pt>
                <c:pt idx="57">
                  <c:v>40204</c:v>
                </c:pt>
                <c:pt idx="58">
                  <c:v>40254</c:v>
                </c:pt>
                <c:pt idx="59">
                  <c:v>40296</c:v>
                </c:pt>
                <c:pt idx="60">
                  <c:v>40338</c:v>
                </c:pt>
                <c:pt idx="61">
                  <c:v>40380</c:v>
                </c:pt>
                <c:pt idx="62">
                  <c:v>40422</c:v>
                </c:pt>
                <c:pt idx="63">
                  <c:v>40470</c:v>
                </c:pt>
                <c:pt idx="64">
                  <c:v>40519</c:v>
                </c:pt>
                <c:pt idx="65">
                  <c:v>40561</c:v>
                </c:pt>
                <c:pt idx="66">
                  <c:v>40604</c:v>
                </c:pt>
                <c:pt idx="67">
                  <c:v>40653</c:v>
                </c:pt>
                <c:pt idx="68">
                  <c:v>40702</c:v>
                </c:pt>
                <c:pt idx="69">
                  <c:v>40744</c:v>
                </c:pt>
                <c:pt idx="70">
                  <c:v>40786</c:v>
                </c:pt>
                <c:pt idx="71">
                  <c:v>40834</c:v>
                </c:pt>
                <c:pt idx="72">
                  <c:v>40876</c:v>
                </c:pt>
                <c:pt idx="73">
                  <c:v>40925</c:v>
                </c:pt>
                <c:pt idx="74">
                  <c:v>40975</c:v>
                </c:pt>
                <c:pt idx="75">
                  <c:v>41017</c:v>
                </c:pt>
                <c:pt idx="76">
                  <c:v>41059</c:v>
                </c:pt>
                <c:pt idx="77">
                  <c:v>41101</c:v>
                </c:pt>
                <c:pt idx="78">
                  <c:v>41150</c:v>
                </c:pt>
                <c:pt idx="79">
                  <c:v>41192</c:v>
                </c:pt>
                <c:pt idx="80">
                  <c:v>41240</c:v>
                </c:pt>
                <c:pt idx="81">
                  <c:v>41289</c:v>
                </c:pt>
                <c:pt idx="82">
                  <c:v>41339</c:v>
                </c:pt>
                <c:pt idx="83">
                  <c:v>41381</c:v>
                </c:pt>
                <c:pt idx="84">
                  <c:v>41423</c:v>
                </c:pt>
                <c:pt idx="85">
                  <c:v>41465</c:v>
                </c:pt>
                <c:pt idx="86">
                  <c:v>41514</c:v>
                </c:pt>
                <c:pt idx="87">
                  <c:v>41556</c:v>
                </c:pt>
                <c:pt idx="88">
                  <c:v>41604</c:v>
                </c:pt>
                <c:pt idx="89">
                  <c:v>41653</c:v>
                </c:pt>
                <c:pt idx="90">
                  <c:v>41696</c:v>
                </c:pt>
                <c:pt idx="91">
                  <c:v>41731</c:v>
                </c:pt>
                <c:pt idx="92">
                  <c:v>41787</c:v>
                </c:pt>
                <c:pt idx="93">
                  <c:v>41836</c:v>
                </c:pt>
                <c:pt idx="94">
                  <c:v>41885</c:v>
                </c:pt>
                <c:pt idx="95">
                  <c:v>41940</c:v>
                </c:pt>
                <c:pt idx="96">
                  <c:v>41975</c:v>
                </c:pt>
                <c:pt idx="97">
                  <c:v>42024</c:v>
                </c:pt>
                <c:pt idx="98">
                  <c:v>42067</c:v>
                </c:pt>
                <c:pt idx="99">
                  <c:v>42123</c:v>
                </c:pt>
                <c:pt idx="100">
                  <c:v>42158</c:v>
                </c:pt>
                <c:pt idx="101">
                  <c:v>42214</c:v>
                </c:pt>
                <c:pt idx="102">
                  <c:v>42249</c:v>
                </c:pt>
                <c:pt idx="103">
                  <c:v>42297</c:v>
                </c:pt>
                <c:pt idx="104">
                  <c:v>42332</c:v>
                </c:pt>
                <c:pt idx="105">
                  <c:v>42388</c:v>
                </c:pt>
                <c:pt idx="106">
                  <c:v>42431</c:v>
                </c:pt>
                <c:pt idx="107">
                  <c:v>42487</c:v>
                </c:pt>
                <c:pt idx="108">
                  <c:v>42529</c:v>
                </c:pt>
                <c:pt idx="109">
                  <c:v>42571</c:v>
                </c:pt>
                <c:pt idx="110">
                  <c:v>42613</c:v>
                </c:pt>
                <c:pt idx="111">
                  <c:v>42661</c:v>
                </c:pt>
                <c:pt idx="112">
                  <c:v>42703</c:v>
                </c:pt>
                <c:pt idx="113">
                  <c:v>42745</c:v>
                </c:pt>
                <c:pt idx="114">
                  <c:v>42788</c:v>
                </c:pt>
                <c:pt idx="115">
                  <c:v>42837</c:v>
                </c:pt>
                <c:pt idx="116">
                  <c:v>42886</c:v>
                </c:pt>
                <c:pt idx="117">
                  <c:v>42942</c:v>
                </c:pt>
                <c:pt idx="118">
                  <c:v>42984</c:v>
                </c:pt>
                <c:pt idx="119">
                  <c:v>43032</c:v>
                </c:pt>
                <c:pt idx="120">
                  <c:v>43074</c:v>
                </c:pt>
                <c:pt idx="121">
                  <c:v>43137</c:v>
                </c:pt>
                <c:pt idx="122">
                  <c:v>43180</c:v>
                </c:pt>
                <c:pt idx="123">
                  <c:v>43236</c:v>
                </c:pt>
                <c:pt idx="124">
                  <c:v>43271</c:v>
                </c:pt>
                <c:pt idx="125">
                  <c:v>43313</c:v>
                </c:pt>
                <c:pt idx="126">
                  <c:v>43362</c:v>
                </c:pt>
                <c:pt idx="127">
                  <c:v>43404</c:v>
                </c:pt>
                <c:pt idx="128">
                  <c:v>43445</c:v>
                </c:pt>
                <c:pt idx="129">
                  <c:v>43501</c:v>
                </c:pt>
                <c:pt idx="130">
                  <c:v>43544</c:v>
                </c:pt>
                <c:pt idx="131">
                  <c:v>43593</c:v>
                </c:pt>
                <c:pt idx="132">
                  <c:v>43635</c:v>
                </c:pt>
                <c:pt idx="133">
                  <c:v>43677</c:v>
                </c:pt>
                <c:pt idx="134">
                  <c:v>43726</c:v>
                </c:pt>
                <c:pt idx="135">
                  <c:v>43768</c:v>
                </c:pt>
                <c:pt idx="136">
                  <c:v>43810</c:v>
                </c:pt>
                <c:pt idx="137">
                  <c:v>43866</c:v>
                </c:pt>
                <c:pt idx="138">
                  <c:v>43908</c:v>
                </c:pt>
                <c:pt idx="139">
                  <c:v>43957</c:v>
                </c:pt>
                <c:pt idx="140">
                  <c:v>43999</c:v>
                </c:pt>
                <c:pt idx="141">
                  <c:v>44048</c:v>
                </c:pt>
                <c:pt idx="142">
                  <c:v>44090</c:v>
                </c:pt>
                <c:pt idx="143">
                  <c:v>44132</c:v>
                </c:pt>
                <c:pt idx="144">
                  <c:v>44174</c:v>
                </c:pt>
                <c:pt idx="145">
                  <c:v>44216</c:v>
                </c:pt>
                <c:pt idx="146">
                  <c:v>44272</c:v>
                </c:pt>
                <c:pt idx="147">
                  <c:v>44321</c:v>
                </c:pt>
                <c:pt idx="148">
                  <c:v>44363</c:v>
                </c:pt>
                <c:pt idx="149">
                  <c:v>44412</c:v>
                </c:pt>
                <c:pt idx="150">
                  <c:v>44412</c:v>
                </c:pt>
              </c:numCache>
            </c:numRef>
          </c:cat>
          <c:val>
            <c:numRef>
              <c:f>SELIC!$C$100:$C$250</c:f>
              <c:numCache>
                <c:formatCode>General</c:formatCode>
                <c:ptCount val="151"/>
                <c:pt idx="0">
                  <c:v>16.5</c:v>
                </c:pt>
                <c:pt idx="1">
                  <c:v>16.5</c:v>
                </c:pt>
                <c:pt idx="2">
                  <c:v>16.5</c:v>
                </c:pt>
                <c:pt idx="3">
                  <c:v>16.25</c:v>
                </c:pt>
                <c:pt idx="4">
                  <c:v>16</c:v>
                </c:pt>
                <c:pt idx="5">
                  <c:v>16</c:v>
                </c:pt>
                <c:pt idx="6">
                  <c:v>16</c:v>
                </c:pt>
                <c:pt idx="7">
                  <c:v>16</c:v>
                </c:pt>
                <c:pt idx="8">
                  <c:v>16</c:v>
                </c:pt>
                <c:pt idx="9">
                  <c:v>16.25</c:v>
                </c:pt>
                <c:pt idx="10">
                  <c:v>16.75</c:v>
                </c:pt>
                <c:pt idx="11">
                  <c:v>17.25</c:v>
                </c:pt>
                <c:pt idx="12">
                  <c:v>17.75</c:v>
                </c:pt>
                <c:pt idx="13">
                  <c:v>18.25</c:v>
                </c:pt>
                <c:pt idx="14">
                  <c:v>18.75</c:v>
                </c:pt>
                <c:pt idx="15">
                  <c:v>19.25</c:v>
                </c:pt>
                <c:pt idx="16">
                  <c:v>19.5</c:v>
                </c:pt>
                <c:pt idx="17">
                  <c:v>19.75</c:v>
                </c:pt>
                <c:pt idx="18">
                  <c:v>19.75</c:v>
                </c:pt>
                <c:pt idx="19">
                  <c:v>19.75</c:v>
                </c:pt>
                <c:pt idx="20">
                  <c:v>19.75</c:v>
                </c:pt>
                <c:pt idx="21">
                  <c:v>19.5</c:v>
                </c:pt>
                <c:pt idx="22">
                  <c:v>19</c:v>
                </c:pt>
                <c:pt idx="23">
                  <c:v>18.5</c:v>
                </c:pt>
                <c:pt idx="24">
                  <c:v>18</c:v>
                </c:pt>
                <c:pt idx="25">
                  <c:v>17.25</c:v>
                </c:pt>
                <c:pt idx="26">
                  <c:v>16.5</c:v>
                </c:pt>
                <c:pt idx="27">
                  <c:v>15.75</c:v>
                </c:pt>
                <c:pt idx="28">
                  <c:v>15.25</c:v>
                </c:pt>
                <c:pt idx="29">
                  <c:v>14.75</c:v>
                </c:pt>
                <c:pt idx="30">
                  <c:v>14.25</c:v>
                </c:pt>
                <c:pt idx="31">
                  <c:v>13.75</c:v>
                </c:pt>
                <c:pt idx="32">
                  <c:v>13.25</c:v>
                </c:pt>
                <c:pt idx="33">
                  <c:v>13</c:v>
                </c:pt>
                <c:pt idx="34">
                  <c:v>12.75</c:v>
                </c:pt>
                <c:pt idx="35">
                  <c:v>12.5</c:v>
                </c:pt>
                <c:pt idx="36">
                  <c:v>12</c:v>
                </c:pt>
                <c:pt idx="37">
                  <c:v>11.5</c:v>
                </c:pt>
                <c:pt idx="38">
                  <c:v>11.25</c:v>
                </c:pt>
                <c:pt idx="39">
                  <c:v>11.25</c:v>
                </c:pt>
                <c:pt idx="40">
                  <c:v>11.25</c:v>
                </c:pt>
                <c:pt idx="41">
                  <c:v>11.25</c:v>
                </c:pt>
                <c:pt idx="42">
                  <c:v>11.25</c:v>
                </c:pt>
                <c:pt idx="43">
                  <c:v>11.75</c:v>
                </c:pt>
                <c:pt idx="44">
                  <c:v>12.25</c:v>
                </c:pt>
                <c:pt idx="45">
                  <c:v>13</c:v>
                </c:pt>
                <c:pt idx="46">
                  <c:v>13.75</c:v>
                </c:pt>
                <c:pt idx="47">
                  <c:v>13.75</c:v>
                </c:pt>
                <c:pt idx="48">
                  <c:v>13.75</c:v>
                </c:pt>
                <c:pt idx="49">
                  <c:v>12.75</c:v>
                </c:pt>
                <c:pt idx="50">
                  <c:v>11.25</c:v>
                </c:pt>
                <c:pt idx="51">
                  <c:v>10.25</c:v>
                </c:pt>
                <c:pt idx="52">
                  <c:v>9.25</c:v>
                </c:pt>
                <c:pt idx="53">
                  <c:v>8.75</c:v>
                </c:pt>
                <c:pt idx="54">
                  <c:v>8.75</c:v>
                </c:pt>
                <c:pt idx="55">
                  <c:v>8.75</c:v>
                </c:pt>
                <c:pt idx="56">
                  <c:v>8.75</c:v>
                </c:pt>
                <c:pt idx="57">
                  <c:v>8.75</c:v>
                </c:pt>
                <c:pt idx="58">
                  <c:v>8.75</c:v>
                </c:pt>
                <c:pt idx="59">
                  <c:v>9.5</c:v>
                </c:pt>
                <c:pt idx="60">
                  <c:v>10.25</c:v>
                </c:pt>
                <c:pt idx="61">
                  <c:v>10.75</c:v>
                </c:pt>
                <c:pt idx="62">
                  <c:v>10.75</c:v>
                </c:pt>
                <c:pt idx="63">
                  <c:v>10.75</c:v>
                </c:pt>
                <c:pt idx="64">
                  <c:v>10.75</c:v>
                </c:pt>
                <c:pt idx="65">
                  <c:v>11.25</c:v>
                </c:pt>
                <c:pt idx="66">
                  <c:v>11.75</c:v>
                </c:pt>
                <c:pt idx="67">
                  <c:v>12</c:v>
                </c:pt>
                <c:pt idx="68">
                  <c:v>12.25</c:v>
                </c:pt>
                <c:pt idx="69">
                  <c:v>12.5</c:v>
                </c:pt>
                <c:pt idx="70">
                  <c:v>12</c:v>
                </c:pt>
                <c:pt idx="71">
                  <c:v>11.5</c:v>
                </c:pt>
                <c:pt idx="72">
                  <c:v>11</c:v>
                </c:pt>
                <c:pt idx="73">
                  <c:v>10.5</c:v>
                </c:pt>
                <c:pt idx="74">
                  <c:v>9.75</c:v>
                </c:pt>
                <c:pt idx="75">
                  <c:v>9</c:v>
                </c:pt>
                <c:pt idx="76">
                  <c:v>8.5</c:v>
                </c:pt>
                <c:pt idx="77">
                  <c:v>8</c:v>
                </c:pt>
                <c:pt idx="78">
                  <c:v>7.5</c:v>
                </c:pt>
                <c:pt idx="79">
                  <c:v>7.25</c:v>
                </c:pt>
                <c:pt idx="80">
                  <c:v>7.25</c:v>
                </c:pt>
                <c:pt idx="81">
                  <c:v>7.25</c:v>
                </c:pt>
                <c:pt idx="82">
                  <c:v>7.25</c:v>
                </c:pt>
                <c:pt idx="83">
                  <c:v>7.5</c:v>
                </c:pt>
                <c:pt idx="84">
                  <c:v>8</c:v>
                </c:pt>
                <c:pt idx="85">
                  <c:v>8.5</c:v>
                </c:pt>
                <c:pt idx="86">
                  <c:v>9</c:v>
                </c:pt>
                <c:pt idx="87">
                  <c:v>9.5</c:v>
                </c:pt>
                <c:pt idx="88">
                  <c:v>10</c:v>
                </c:pt>
                <c:pt idx="89">
                  <c:v>10.5</c:v>
                </c:pt>
                <c:pt idx="90">
                  <c:v>10.75</c:v>
                </c:pt>
                <c:pt idx="91">
                  <c:v>11</c:v>
                </c:pt>
                <c:pt idx="92">
                  <c:v>11</c:v>
                </c:pt>
                <c:pt idx="93">
                  <c:v>11</c:v>
                </c:pt>
                <c:pt idx="94">
                  <c:v>11</c:v>
                </c:pt>
                <c:pt idx="95">
                  <c:v>11.25</c:v>
                </c:pt>
                <c:pt idx="96">
                  <c:v>11.75</c:v>
                </c:pt>
                <c:pt idx="97">
                  <c:v>12.25</c:v>
                </c:pt>
                <c:pt idx="98">
                  <c:v>12.75</c:v>
                </c:pt>
                <c:pt idx="99">
                  <c:v>13.25</c:v>
                </c:pt>
                <c:pt idx="100">
                  <c:v>13.75</c:v>
                </c:pt>
                <c:pt idx="101">
                  <c:v>14.25</c:v>
                </c:pt>
                <c:pt idx="102">
                  <c:v>14.25</c:v>
                </c:pt>
                <c:pt idx="103">
                  <c:v>14.25</c:v>
                </c:pt>
                <c:pt idx="104">
                  <c:v>14.25</c:v>
                </c:pt>
                <c:pt idx="105">
                  <c:v>14.25</c:v>
                </c:pt>
                <c:pt idx="106">
                  <c:v>14.25</c:v>
                </c:pt>
                <c:pt idx="107">
                  <c:v>14.25</c:v>
                </c:pt>
                <c:pt idx="108">
                  <c:v>14.25</c:v>
                </c:pt>
                <c:pt idx="109">
                  <c:v>14.25</c:v>
                </c:pt>
                <c:pt idx="110">
                  <c:v>14.25</c:v>
                </c:pt>
                <c:pt idx="111">
                  <c:v>14</c:v>
                </c:pt>
                <c:pt idx="112">
                  <c:v>13.75</c:v>
                </c:pt>
                <c:pt idx="113">
                  <c:v>13</c:v>
                </c:pt>
                <c:pt idx="114">
                  <c:v>12.25</c:v>
                </c:pt>
                <c:pt idx="115">
                  <c:v>11.25</c:v>
                </c:pt>
                <c:pt idx="116">
                  <c:v>10.25</c:v>
                </c:pt>
                <c:pt idx="117">
                  <c:v>9.25</c:v>
                </c:pt>
                <c:pt idx="118">
                  <c:v>8.25</c:v>
                </c:pt>
                <c:pt idx="119">
                  <c:v>7.5</c:v>
                </c:pt>
                <c:pt idx="120">
                  <c:v>7</c:v>
                </c:pt>
                <c:pt idx="121">
                  <c:v>6.75</c:v>
                </c:pt>
                <c:pt idx="122">
                  <c:v>6.5</c:v>
                </c:pt>
                <c:pt idx="123">
                  <c:v>6.5</c:v>
                </c:pt>
                <c:pt idx="124">
                  <c:v>6.5</c:v>
                </c:pt>
                <c:pt idx="125">
                  <c:v>6.5</c:v>
                </c:pt>
                <c:pt idx="126">
                  <c:v>6.5</c:v>
                </c:pt>
                <c:pt idx="127">
                  <c:v>6.5</c:v>
                </c:pt>
                <c:pt idx="128">
                  <c:v>6.5</c:v>
                </c:pt>
                <c:pt idx="129">
                  <c:v>6.5</c:v>
                </c:pt>
                <c:pt idx="130">
                  <c:v>6.5</c:v>
                </c:pt>
                <c:pt idx="131">
                  <c:v>6.5</c:v>
                </c:pt>
                <c:pt idx="132">
                  <c:v>6.5</c:v>
                </c:pt>
                <c:pt idx="133">
                  <c:v>6</c:v>
                </c:pt>
                <c:pt idx="134">
                  <c:v>5.5</c:v>
                </c:pt>
                <c:pt idx="135">
                  <c:v>5</c:v>
                </c:pt>
                <c:pt idx="136">
                  <c:v>4.5</c:v>
                </c:pt>
                <c:pt idx="137">
                  <c:v>4.25</c:v>
                </c:pt>
                <c:pt idx="138">
                  <c:v>3.75</c:v>
                </c:pt>
                <c:pt idx="139">
                  <c:v>3</c:v>
                </c:pt>
                <c:pt idx="140">
                  <c:v>2.25</c:v>
                </c:pt>
                <c:pt idx="141">
                  <c:v>2</c:v>
                </c:pt>
                <c:pt idx="142">
                  <c:v>2</c:v>
                </c:pt>
                <c:pt idx="143">
                  <c:v>2</c:v>
                </c:pt>
                <c:pt idx="144">
                  <c:v>2</c:v>
                </c:pt>
                <c:pt idx="145">
                  <c:v>2</c:v>
                </c:pt>
                <c:pt idx="146">
                  <c:v>2.75</c:v>
                </c:pt>
                <c:pt idx="147">
                  <c:v>3.5</c:v>
                </c:pt>
                <c:pt idx="148">
                  <c:v>4.25</c:v>
                </c:pt>
                <c:pt idx="149">
                  <c:v>5.25</c:v>
                </c:pt>
                <c:pt idx="150">
                  <c:v>6.25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11C2-4C65-8BA7-C1CDE5EB227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605119039"/>
        <c:axId val="703245631"/>
      </c:lineChart>
      <c:dateAx>
        <c:axId val="605119039"/>
        <c:scaling>
          <c:orientation val="minMax"/>
        </c:scaling>
        <c:delete val="0"/>
        <c:axPos val="b"/>
        <c:numFmt formatCode="[$-416]mmm\-yy;@" sourceLinked="0"/>
        <c:majorTickMark val="out"/>
        <c:minorTickMark val="none"/>
        <c:tickLblPos val="nextTo"/>
        <c:spPr>
          <a:noFill/>
          <a:ln w="3175" cap="flat" cmpd="sng" algn="ctr">
            <a:solidFill>
              <a:schemeClr val="tx1">
                <a:lumMod val="15000"/>
                <a:lumOff val="85000"/>
              </a:schemeClr>
            </a:solidFill>
            <a:round/>
            <a:tailEnd type="none" w="med" len="lg"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703245631"/>
        <c:crosses val="autoZero"/>
        <c:auto val="1"/>
        <c:lblOffset val="100"/>
        <c:baseTimeUnit val="months"/>
        <c:majorUnit val="6"/>
        <c:majorTimeUnit val="months"/>
        <c:minorUnit val="3"/>
        <c:minorTimeUnit val="months"/>
      </c:dateAx>
      <c:valAx>
        <c:axId val="703245631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  <a:alpha val="32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3175" cap="flat" cmpd="sng" algn="ctr">
            <a:solidFill>
              <a:schemeClr val="tx1">
                <a:lumMod val="15000"/>
                <a:lumOff val="85000"/>
              </a:schemeClr>
            </a:solidFill>
            <a:round/>
            <a:tailEnd type="none" w="med" len="lg"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605119039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  <c:userShapes r:id="rId4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3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3175" cap="flat" cmpd="sng" algn="ctr">
        <a:solidFill>
          <a:schemeClr val="tx1">
            <a:lumMod val="15000"/>
            <a:lumOff val="85000"/>
          </a:schemeClr>
        </a:solidFill>
        <a:round/>
        <a:tailEnd type="none" w="med" len="lg"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38100" cap="flat" cmpd="dbl" algn="ctr">
        <a:solidFill>
          <a:schemeClr val="phClr"/>
        </a:solidFill>
        <a:miter lim="800000"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 cap="flat" cmpd="sng" algn="ctr">
        <a:solidFill>
          <a:schemeClr val="lt1"/>
        </a:solidFill>
        <a:round/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>
        <a:solidFill>
          <a:schemeClr val="tx1">
            <a:lumMod val="35000"/>
            <a:lumOff val="65000"/>
          </a:schemeClr>
        </a:solidFill>
      </a:ln>
    </cs:spPr>
  </cs:dropLine>
  <cs:errorBar>
    <cs:lnRef idx="0"/>
    <cs:fillRef idx="0"/>
    <cs:effectRef idx="0"/>
    <cs:fontRef idx="minor">
      <a:schemeClr val="tx1"/>
    </cs:fontRef>
    <cs:spPr>
      <a:ln w="9525">
        <a:solidFill>
          <a:schemeClr val="tx1">
            <a:lumMod val="65000"/>
            <a:lumOff val="35000"/>
          </a:schemeClr>
        </a:solidFill>
      </a:ln>
    </cs:spPr>
  </cs:errorBar>
  <cs:floor>
    <cs:lnRef idx="0"/>
    <cs:fillRef idx="0"/>
    <cs:effectRef idx="0"/>
    <cs:fontRef idx="minor">
      <a:schemeClr val="tx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  <a:alpha val="32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>
        <a:solidFill>
          <a:schemeClr val="tx1">
            <a:lumMod val="5000"/>
            <a:lumOff val="95000"/>
            <a:alpha val="32000"/>
          </a:schemeClr>
        </a:solidFill>
      </a:ln>
    </cs:spPr>
  </cs:gridlineMinor>
  <cs:hiLoLine>
    <cs:lnRef idx="0"/>
    <cs:fillRef idx="0"/>
    <cs:effectRef idx="0"/>
    <cs:fontRef idx="minor">
      <a:schemeClr val="tx1"/>
    </cs:fontRef>
    <cs:spPr>
      <a:ln w="9525">
        <a:solidFill>
          <a:schemeClr val="tx1"/>
        </a:solidFill>
      </a:ln>
    </cs:spPr>
  </cs:hiLoLine>
  <cs:leaderLine>
    <cs:lnRef idx="0"/>
    <cs:fillRef idx="0"/>
    <cs:effectRef idx="0"/>
    <cs:fontRef idx="minor">
      <a:schemeClr val="tx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/>
    </cs:fontRef>
    <cs:spPr>
      <a:ln w="3175" cap="flat" cmpd="sng" algn="ctr">
        <a:solidFill>
          <a:schemeClr val="tx1">
            <a:lumMod val="15000"/>
            <a:lumOff val="85000"/>
          </a:schemeClr>
        </a:solidFill>
        <a:round/>
        <a:tailEnd type="none" w="med" len="lg"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>
        <a:solidFill>
          <a:schemeClr val="tx1">
            <a:lumMod val="35000"/>
            <a:lumOff val="65000"/>
          </a:schemeClr>
        </a:solidFill>
      </a:ln>
    </cs:spPr>
  </cs:seriesLine>
  <cs:title>
    <cs:lnRef idx="0"/>
    <cs:fillRef idx="0"/>
    <cs:effectRef idx="0"/>
    <cs:fontRef idx="minor">
      <a:schemeClr val="tx1">
        <a:lumMod val="50000"/>
        <a:lumOff val="50000"/>
      </a:schemeClr>
    </cs:fontRef>
    <cs:defRPr sz="2200" b="1" kern="1200" cap="all" spc="15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2700" cap="rnd"/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3175" cap="flat" cmpd="sng" algn="ctr">
        <a:solidFill>
          <a:schemeClr val="tx1">
            <a:lumMod val="15000"/>
            <a:lumOff val="85000"/>
          </a:schemeClr>
        </a:solidFill>
        <a:round/>
        <a:tailEnd type="none" w="med" len="lg"/>
      </a:ln>
    </cs:spPr>
    <cs:defRPr sz="1197" kern="1200"/>
  </cs:valueAxis>
  <cs:wall>
    <cs:lnRef idx="0"/>
    <cs:fillRef idx="0"/>
    <cs:effectRef idx="0"/>
    <cs:fontRef idx="minor">
      <a:schemeClr val="tx1"/>
    </cs:fontRef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631A8AC-8636-4FB3-AB2F-8193BCBE1D06}" type="doc">
      <dgm:prSet loTypeId="urn:microsoft.com/office/officeart/2005/8/layout/hierarchy3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08E41E0A-49B5-4E23-914A-4F728A34D9B4}">
      <dgm:prSet phldrT="[Texto]" custT="1"/>
      <dgm:spPr/>
      <dgm:t>
        <a:bodyPr/>
        <a:lstStyle/>
        <a:p>
          <a:r>
            <a:rPr lang="pt-BR" sz="2000" dirty="0"/>
            <a:t>RENDA FIXA</a:t>
          </a:r>
        </a:p>
      </dgm:t>
    </dgm:pt>
    <dgm:pt modelId="{DF539E49-A22F-41B7-B8C0-9A08FD4B8A1F}" type="parTrans" cxnId="{AC098E54-9DE4-4329-B4CA-799D60509C90}">
      <dgm:prSet/>
      <dgm:spPr/>
      <dgm:t>
        <a:bodyPr/>
        <a:lstStyle/>
        <a:p>
          <a:endParaRPr lang="pt-BR" sz="3200"/>
        </a:p>
      </dgm:t>
    </dgm:pt>
    <dgm:pt modelId="{EF8CD21A-1632-4551-9655-DC10A6840B9D}" type="sibTrans" cxnId="{AC098E54-9DE4-4329-B4CA-799D60509C90}">
      <dgm:prSet/>
      <dgm:spPr/>
      <dgm:t>
        <a:bodyPr/>
        <a:lstStyle/>
        <a:p>
          <a:endParaRPr lang="pt-BR" sz="3200"/>
        </a:p>
      </dgm:t>
    </dgm:pt>
    <dgm:pt modelId="{915E86C4-C006-4CEF-86A9-C8C3D2623FB3}">
      <dgm:prSet phldrT="[Texto]" custT="1"/>
      <dgm:spPr/>
      <dgm:t>
        <a:bodyPr/>
        <a:lstStyle/>
        <a:p>
          <a:r>
            <a:rPr lang="pt-BR" sz="1400" dirty="0" err="1"/>
            <a:t>Titulos</a:t>
          </a:r>
          <a:r>
            <a:rPr lang="pt-BR" sz="1400" dirty="0"/>
            <a:t> </a:t>
          </a:r>
          <a:r>
            <a:rPr lang="pt-BR" sz="1400" dirty="0" err="1"/>
            <a:t>Publicos</a:t>
          </a:r>
          <a:r>
            <a:rPr lang="pt-BR" sz="1400" dirty="0"/>
            <a:t> (100%)</a:t>
          </a:r>
        </a:p>
      </dgm:t>
    </dgm:pt>
    <dgm:pt modelId="{9EA42127-5285-4920-A431-CCD92BA834D4}" type="parTrans" cxnId="{5832FEB4-DA23-4483-83D1-6454C75F4015}">
      <dgm:prSet/>
      <dgm:spPr/>
      <dgm:t>
        <a:bodyPr/>
        <a:lstStyle/>
        <a:p>
          <a:endParaRPr lang="pt-BR" sz="3200"/>
        </a:p>
      </dgm:t>
    </dgm:pt>
    <dgm:pt modelId="{2152DD26-E9D0-455F-9326-5027C09B38DE}" type="sibTrans" cxnId="{5832FEB4-DA23-4483-83D1-6454C75F4015}">
      <dgm:prSet/>
      <dgm:spPr/>
      <dgm:t>
        <a:bodyPr/>
        <a:lstStyle/>
        <a:p>
          <a:endParaRPr lang="pt-BR" sz="3200"/>
        </a:p>
      </dgm:t>
    </dgm:pt>
    <dgm:pt modelId="{F6E88C5A-FE1A-4184-A7C5-8A484C7DB982}">
      <dgm:prSet phldrT="[Texto]" custT="1"/>
      <dgm:spPr/>
      <dgm:t>
        <a:bodyPr/>
        <a:lstStyle/>
        <a:p>
          <a:r>
            <a:rPr lang="pt-BR" sz="1400" dirty="0"/>
            <a:t>Poupança (20%)</a:t>
          </a:r>
        </a:p>
      </dgm:t>
    </dgm:pt>
    <dgm:pt modelId="{CFF23BFB-5DDD-4C40-B40E-4FE02EF747BA}" type="parTrans" cxnId="{79FDF8FA-D0CD-4A4E-A7D0-CBB0FC701F9D}">
      <dgm:prSet/>
      <dgm:spPr/>
      <dgm:t>
        <a:bodyPr/>
        <a:lstStyle/>
        <a:p>
          <a:endParaRPr lang="pt-BR" sz="3200"/>
        </a:p>
      </dgm:t>
    </dgm:pt>
    <dgm:pt modelId="{6EFE9D87-59E9-461B-90F1-4F57126B1EBC}" type="sibTrans" cxnId="{79FDF8FA-D0CD-4A4E-A7D0-CBB0FC701F9D}">
      <dgm:prSet/>
      <dgm:spPr/>
      <dgm:t>
        <a:bodyPr/>
        <a:lstStyle/>
        <a:p>
          <a:endParaRPr lang="pt-BR" sz="3200"/>
        </a:p>
      </dgm:t>
    </dgm:pt>
    <dgm:pt modelId="{439033F7-DBCB-4288-964B-ABDE9CA0966D}">
      <dgm:prSet phldrT="[Texto]" custT="1"/>
      <dgm:spPr/>
      <dgm:t>
        <a:bodyPr/>
        <a:lstStyle/>
        <a:p>
          <a:r>
            <a:rPr lang="pt-BR" sz="2000" dirty="0"/>
            <a:t>RENDA VARIÁVEL</a:t>
          </a:r>
        </a:p>
      </dgm:t>
    </dgm:pt>
    <dgm:pt modelId="{C680A268-A3EF-407D-A86C-69C6BFD1FE99}" type="parTrans" cxnId="{66B6DA24-E8E6-4983-86A4-309B43E04FA6}">
      <dgm:prSet/>
      <dgm:spPr/>
      <dgm:t>
        <a:bodyPr/>
        <a:lstStyle/>
        <a:p>
          <a:endParaRPr lang="pt-BR" sz="3200"/>
        </a:p>
      </dgm:t>
    </dgm:pt>
    <dgm:pt modelId="{57FB75C1-8E51-459C-B284-399707382E86}" type="sibTrans" cxnId="{66B6DA24-E8E6-4983-86A4-309B43E04FA6}">
      <dgm:prSet/>
      <dgm:spPr/>
      <dgm:t>
        <a:bodyPr/>
        <a:lstStyle/>
        <a:p>
          <a:endParaRPr lang="pt-BR" sz="3200"/>
        </a:p>
      </dgm:t>
    </dgm:pt>
    <dgm:pt modelId="{774F5A4E-468B-4872-A19B-F74EF8797553}">
      <dgm:prSet phldrT="[Texto]" custT="1"/>
      <dgm:spPr/>
      <dgm:t>
        <a:bodyPr/>
        <a:lstStyle/>
        <a:p>
          <a:r>
            <a:rPr lang="pt-BR" sz="1400" dirty="0"/>
            <a:t>Fundos</a:t>
          </a:r>
        </a:p>
      </dgm:t>
    </dgm:pt>
    <dgm:pt modelId="{84A5BA93-EEF1-4887-8EC3-39840A8DE22A}" type="parTrans" cxnId="{16B6225C-5C51-4514-B9C7-2041C8C1D5A1}">
      <dgm:prSet/>
      <dgm:spPr/>
      <dgm:t>
        <a:bodyPr/>
        <a:lstStyle/>
        <a:p>
          <a:endParaRPr lang="pt-BR" sz="3200"/>
        </a:p>
      </dgm:t>
    </dgm:pt>
    <dgm:pt modelId="{F9B4625B-960F-4BF5-9B8D-8CF491B0C5C8}" type="sibTrans" cxnId="{16B6225C-5C51-4514-B9C7-2041C8C1D5A1}">
      <dgm:prSet/>
      <dgm:spPr/>
      <dgm:t>
        <a:bodyPr/>
        <a:lstStyle/>
        <a:p>
          <a:endParaRPr lang="pt-BR" sz="3200"/>
        </a:p>
      </dgm:t>
    </dgm:pt>
    <dgm:pt modelId="{65FF9680-D1A1-4357-A197-D4C32528B262}">
      <dgm:prSet phldrT="[Texto]" custT="1"/>
      <dgm:spPr/>
      <dgm:t>
        <a:bodyPr/>
        <a:lstStyle/>
        <a:p>
          <a:r>
            <a:rPr lang="pt-BR" sz="1400" dirty="0" err="1"/>
            <a:t>ETFs</a:t>
          </a:r>
          <a:endParaRPr lang="pt-BR" sz="1400" dirty="0"/>
        </a:p>
      </dgm:t>
    </dgm:pt>
    <dgm:pt modelId="{8E2C94A0-FBF8-4402-9AE1-0C46A79521BD}" type="parTrans" cxnId="{63AFC494-0F0E-446C-9E6E-D740E1C0F55B}">
      <dgm:prSet/>
      <dgm:spPr/>
      <dgm:t>
        <a:bodyPr/>
        <a:lstStyle/>
        <a:p>
          <a:endParaRPr lang="pt-BR" sz="3200"/>
        </a:p>
      </dgm:t>
    </dgm:pt>
    <dgm:pt modelId="{747FCB02-B0CC-4D88-AC63-E04D2DABEC54}" type="sibTrans" cxnId="{63AFC494-0F0E-446C-9E6E-D740E1C0F55B}">
      <dgm:prSet/>
      <dgm:spPr/>
      <dgm:t>
        <a:bodyPr/>
        <a:lstStyle/>
        <a:p>
          <a:endParaRPr lang="pt-BR" sz="3200"/>
        </a:p>
      </dgm:t>
    </dgm:pt>
    <dgm:pt modelId="{9E66013C-0F9D-4FA9-B81D-85D052E56A9E}">
      <dgm:prSet phldrT="[Texto]" custT="1"/>
      <dgm:spPr/>
      <dgm:t>
        <a:bodyPr/>
        <a:lstStyle/>
        <a:p>
          <a:r>
            <a:rPr lang="pt-BR" sz="1400" dirty="0"/>
            <a:t>MM s/ alavancagem</a:t>
          </a:r>
        </a:p>
      </dgm:t>
    </dgm:pt>
    <dgm:pt modelId="{DB66CDFB-C346-414C-89BE-9615BC0367F3}" type="parTrans" cxnId="{C3CDCC22-846F-4CB3-99CD-9D9988D32480}">
      <dgm:prSet/>
      <dgm:spPr/>
      <dgm:t>
        <a:bodyPr/>
        <a:lstStyle/>
        <a:p>
          <a:endParaRPr lang="pt-BR" sz="3200"/>
        </a:p>
      </dgm:t>
    </dgm:pt>
    <dgm:pt modelId="{C2E2E2FC-FCAC-417E-A657-7CE8A7990AD8}" type="sibTrans" cxnId="{C3CDCC22-846F-4CB3-99CD-9D9988D32480}">
      <dgm:prSet/>
      <dgm:spPr/>
      <dgm:t>
        <a:bodyPr/>
        <a:lstStyle/>
        <a:p>
          <a:endParaRPr lang="pt-BR" sz="3200"/>
        </a:p>
      </dgm:t>
    </dgm:pt>
    <dgm:pt modelId="{CBB73796-B064-4720-99C7-0676ABF97355}">
      <dgm:prSet phldrT="[Texto]" custT="1"/>
      <dgm:spPr/>
      <dgm:t>
        <a:bodyPr/>
        <a:lstStyle/>
        <a:p>
          <a:r>
            <a:rPr lang="pt-BR" sz="1400" dirty="0"/>
            <a:t>FIP Fechado</a:t>
          </a:r>
        </a:p>
      </dgm:t>
    </dgm:pt>
    <dgm:pt modelId="{4F20442A-EDFD-4C71-A012-43090D03BE90}" type="parTrans" cxnId="{E0E41786-069A-4A26-8ED0-59A2A7A384CB}">
      <dgm:prSet/>
      <dgm:spPr/>
      <dgm:t>
        <a:bodyPr/>
        <a:lstStyle/>
        <a:p>
          <a:endParaRPr lang="pt-BR" sz="3200"/>
        </a:p>
      </dgm:t>
    </dgm:pt>
    <dgm:pt modelId="{74A94A93-26BE-4C35-9E79-A777C4EDCB45}" type="sibTrans" cxnId="{E0E41786-069A-4A26-8ED0-59A2A7A384CB}">
      <dgm:prSet/>
      <dgm:spPr/>
      <dgm:t>
        <a:bodyPr/>
        <a:lstStyle/>
        <a:p>
          <a:endParaRPr lang="pt-BR" sz="3200"/>
        </a:p>
      </dgm:t>
    </dgm:pt>
    <dgm:pt modelId="{382A22A4-FBAD-43C9-8A84-8127482D6CBB}">
      <dgm:prSet phldrT="[Texto]" custT="1"/>
      <dgm:spPr/>
      <dgm:t>
        <a:bodyPr/>
        <a:lstStyle/>
        <a:p>
          <a:r>
            <a:rPr lang="pt-BR" sz="1400" dirty="0"/>
            <a:t>Fundos RF (IMA ou IDKA) (80%) </a:t>
          </a:r>
        </a:p>
      </dgm:t>
    </dgm:pt>
    <dgm:pt modelId="{92384123-DAFF-4A27-93B9-58E6EE5369CE}" type="parTrans" cxnId="{93B79F86-329D-4628-89A9-6372E748C7F9}">
      <dgm:prSet/>
      <dgm:spPr/>
      <dgm:t>
        <a:bodyPr/>
        <a:lstStyle/>
        <a:p>
          <a:endParaRPr lang="pt-BR" sz="3200"/>
        </a:p>
      </dgm:t>
    </dgm:pt>
    <dgm:pt modelId="{4A031D59-F878-4DFB-A35E-3A80258F539B}" type="sibTrans" cxnId="{93B79F86-329D-4628-89A9-6372E748C7F9}">
      <dgm:prSet/>
      <dgm:spPr/>
      <dgm:t>
        <a:bodyPr/>
        <a:lstStyle/>
        <a:p>
          <a:endParaRPr lang="pt-BR" sz="3200"/>
        </a:p>
      </dgm:t>
    </dgm:pt>
    <dgm:pt modelId="{6681012B-5EAE-41B9-A7C0-4BB0A59D08C9}">
      <dgm:prSet phldrT="[Texto]" custT="1"/>
      <dgm:spPr/>
      <dgm:t>
        <a:bodyPr/>
        <a:lstStyle/>
        <a:p>
          <a:r>
            <a:rPr lang="pt-BR" sz="1400" dirty="0"/>
            <a:t>Fundos RF (30%)</a:t>
          </a:r>
        </a:p>
      </dgm:t>
    </dgm:pt>
    <dgm:pt modelId="{11E9678D-73B7-44F2-9B6F-1EE5F61E791A}" type="parTrans" cxnId="{73BA3A73-C57C-4619-9F32-91062DA5C63A}">
      <dgm:prSet/>
      <dgm:spPr/>
      <dgm:t>
        <a:bodyPr/>
        <a:lstStyle/>
        <a:p>
          <a:endParaRPr lang="pt-BR" sz="3200"/>
        </a:p>
      </dgm:t>
    </dgm:pt>
    <dgm:pt modelId="{92B5D807-D285-4B44-852A-747366F46D47}" type="sibTrans" cxnId="{73BA3A73-C57C-4619-9F32-91062DA5C63A}">
      <dgm:prSet/>
      <dgm:spPr/>
      <dgm:t>
        <a:bodyPr/>
        <a:lstStyle/>
        <a:p>
          <a:endParaRPr lang="pt-BR" sz="3200"/>
        </a:p>
      </dgm:t>
    </dgm:pt>
    <dgm:pt modelId="{0D6F1878-2892-4641-B64C-683146E0FB95}">
      <dgm:prSet phldrT="[Texto]" custT="1"/>
      <dgm:spPr/>
      <dgm:t>
        <a:bodyPr/>
        <a:lstStyle/>
        <a:p>
          <a:r>
            <a:rPr lang="pt-BR" sz="1400" dirty="0"/>
            <a:t>Op. Compromissada (15%) </a:t>
          </a:r>
        </a:p>
      </dgm:t>
    </dgm:pt>
    <dgm:pt modelId="{A8E0797F-FA79-4E98-8ECA-8A15DA7E949C}" type="parTrans" cxnId="{CE77F0E9-5DC0-44E8-9A39-2FF783471C85}">
      <dgm:prSet/>
      <dgm:spPr/>
      <dgm:t>
        <a:bodyPr/>
        <a:lstStyle/>
        <a:p>
          <a:endParaRPr lang="pt-BR" sz="3200"/>
        </a:p>
      </dgm:t>
    </dgm:pt>
    <dgm:pt modelId="{D870438D-69D9-4039-80BD-B9EAD9E45B91}" type="sibTrans" cxnId="{CE77F0E9-5DC0-44E8-9A39-2FF783471C85}">
      <dgm:prSet/>
      <dgm:spPr/>
      <dgm:t>
        <a:bodyPr/>
        <a:lstStyle/>
        <a:p>
          <a:endParaRPr lang="pt-BR" sz="3200"/>
        </a:p>
      </dgm:t>
    </dgm:pt>
    <dgm:pt modelId="{F0C289F1-B6C0-4514-9ECC-7A4462A20D6D}">
      <dgm:prSet phldrT="[Texto]" custT="1"/>
      <dgm:spPr/>
      <dgm:t>
        <a:bodyPr/>
        <a:lstStyle/>
        <a:p>
          <a:r>
            <a:rPr lang="pt-BR" sz="1400" dirty="0"/>
            <a:t>FIDC Aberto ou </a:t>
          </a:r>
          <a:r>
            <a:rPr lang="pt-BR" sz="1400" dirty="0" err="1"/>
            <a:t>Fech</a:t>
          </a:r>
          <a:r>
            <a:rPr lang="pt-BR" sz="1400" dirty="0"/>
            <a:t>. (15% ou 5%)</a:t>
          </a:r>
        </a:p>
      </dgm:t>
    </dgm:pt>
    <dgm:pt modelId="{6CF9A0D8-58E0-4345-BB73-B08FB74BB89A}" type="parTrans" cxnId="{EACDAF51-C44C-4821-A3E6-61E56FD54F7F}">
      <dgm:prSet/>
      <dgm:spPr/>
      <dgm:t>
        <a:bodyPr/>
        <a:lstStyle/>
        <a:p>
          <a:endParaRPr lang="pt-BR" sz="3200"/>
        </a:p>
      </dgm:t>
    </dgm:pt>
    <dgm:pt modelId="{D1ECB48C-1E40-4AAA-849C-BC28FE66A242}" type="sibTrans" cxnId="{EACDAF51-C44C-4821-A3E6-61E56FD54F7F}">
      <dgm:prSet/>
      <dgm:spPr/>
      <dgm:t>
        <a:bodyPr/>
        <a:lstStyle/>
        <a:p>
          <a:endParaRPr lang="pt-BR" sz="3200"/>
        </a:p>
      </dgm:t>
    </dgm:pt>
    <dgm:pt modelId="{EB7DAD7B-0DD8-4065-9EEC-693A1D446DEC}">
      <dgm:prSet phldrT="[Texto]" custT="1"/>
      <dgm:spPr/>
      <dgm:t>
        <a:bodyPr/>
        <a:lstStyle/>
        <a:p>
          <a:r>
            <a:rPr lang="pt-BR" sz="1400" dirty="0"/>
            <a:t>Fundos Sufixo Credito Privado (5%)</a:t>
          </a:r>
        </a:p>
      </dgm:t>
    </dgm:pt>
    <dgm:pt modelId="{1F9C10F7-DB4C-4DAE-A3F9-77CA795107F7}" type="parTrans" cxnId="{1534F54F-F244-4467-91B4-CD1318591E44}">
      <dgm:prSet/>
      <dgm:spPr/>
      <dgm:t>
        <a:bodyPr/>
        <a:lstStyle/>
        <a:p>
          <a:endParaRPr lang="pt-BR" sz="3200"/>
        </a:p>
      </dgm:t>
    </dgm:pt>
    <dgm:pt modelId="{D01B0701-8424-43EA-A338-DB2C46E1326C}" type="sibTrans" cxnId="{1534F54F-F244-4467-91B4-CD1318591E44}">
      <dgm:prSet/>
      <dgm:spPr/>
      <dgm:t>
        <a:bodyPr/>
        <a:lstStyle/>
        <a:p>
          <a:endParaRPr lang="pt-BR" sz="3200"/>
        </a:p>
      </dgm:t>
    </dgm:pt>
    <dgm:pt modelId="{48E41911-9128-43FC-A808-95DD0B6FB062}">
      <dgm:prSet phldrT="[Texto]" custT="1"/>
      <dgm:spPr/>
      <dgm:t>
        <a:bodyPr/>
        <a:lstStyle/>
        <a:p>
          <a:r>
            <a:rPr lang="pt-BR" sz="1400" dirty="0"/>
            <a:t>Fundo Imobiliário</a:t>
          </a:r>
        </a:p>
      </dgm:t>
    </dgm:pt>
    <dgm:pt modelId="{C60E3643-8902-498C-85F9-AFD56DFA11DD}" type="parTrans" cxnId="{14A78D4D-4F0A-4818-963E-29145D8D1000}">
      <dgm:prSet/>
      <dgm:spPr/>
      <dgm:t>
        <a:bodyPr/>
        <a:lstStyle/>
        <a:p>
          <a:endParaRPr lang="pt-BR" sz="3200"/>
        </a:p>
      </dgm:t>
    </dgm:pt>
    <dgm:pt modelId="{19403D3D-2AD5-464E-A568-52F86C7A4268}" type="sibTrans" cxnId="{14A78D4D-4F0A-4818-963E-29145D8D1000}">
      <dgm:prSet/>
      <dgm:spPr/>
      <dgm:t>
        <a:bodyPr/>
        <a:lstStyle/>
        <a:p>
          <a:endParaRPr lang="pt-BR" sz="3200"/>
        </a:p>
      </dgm:t>
    </dgm:pt>
    <dgm:pt modelId="{2D02C31B-B266-4249-8288-C8B7DCA1627D}">
      <dgm:prSet phldrT="[Texto]" custT="1"/>
      <dgm:spPr/>
      <dgm:t>
        <a:bodyPr/>
        <a:lstStyle/>
        <a:p>
          <a:r>
            <a:rPr lang="pt-BR" sz="1400" dirty="0"/>
            <a:t>LIG (20%)</a:t>
          </a:r>
        </a:p>
      </dgm:t>
    </dgm:pt>
    <dgm:pt modelId="{751E91BD-D5C7-46EC-8F6E-35DACB263E89}" type="parTrans" cxnId="{07F414E7-BA28-4EA0-82FD-FAA5DABB1513}">
      <dgm:prSet/>
      <dgm:spPr/>
      <dgm:t>
        <a:bodyPr/>
        <a:lstStyle/>
        <a:p>
          <a:endParaRPr lang="pt-BR" sz="3200"/>
        </a:p>
      </dgm:t>
    </dgm:pt>
    <dgm:pt modelId="{A5FCF378-D359-464C-AD19-8C337FCED39A}" type="sibTrans" cxnId="{07F414E7-BA28-4EA0-82FD-FAA5DABB1513}">
      <dgm:prSet/>
      <dgm:spPr/>
      <dgm:t>
        <a:bodyPr/>
        <a:lstStyle/>
        <a:p>
          <a:endParaRPr lang="pt-BR" sz="3200"/>
        </a:p>
      </dgm:t>
    </dgm:pt>
    <dgm:pt modelId="{C06B1449-53C7-48B8-9D15-160B2FE5428E}" type="pres">
      <dgm:prSet presAssocID="{3631A8AC-8636-4FB3-AB2F-8193BCBE1D06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5B439659-CB31-490D-990C-F1E0F23AE0DB}" type="pres">
      <dgm:prSet presAssocID="{08E41E0A-49B5-4E23-914A-4F728A34D9B4}" presName="root" presStyleCnt="0"/>
      <dgm:spPr/>
    </dgm:pt>
    <dgm:pt modelId="{80D40792-361E-4702-9F60-1C8378C3DBC0}" type="pres">
      <dgm:prSet presAssocID="{08E41E0A-49B5-4E23-914A-4F728A34D9B4}" presName="rootComposite" presStyleCnt="0"/>
      <dgm:spPr/>
    </dgm:pt>
    <dgm:pt modelId="{580C4278-35EE-4A73-8103-0E59E14B06EF}" type="pres">
      <dgm:prSet presAssocID="{08E41E0A-49B5-4E23-914A-4F728A34D9B4}" presName="rootText" presStyleLbl="node1" presStyleIdx="0" presStyleCnt="2" custScaleX="197569" custScaleY="169169" custLinFactX="-80421" custLinFactNeighborX="-100000" custLinFactNeighborY="18850"/>
      <dgm:spPr/>
    </dgm:pt>
    <dgm:pt modelId="{06617022-0147-427D-B230-ED61843E59A3}" type="pres">
      <dgm:prSet presAssocID="{08E41E0A-49B5-4E23-914A-4F728A34D9B4}" presName="rootConnector" presStyleLbl="node1" presStyleIdx="0" presStyleCnt="2"/>
      <dgm:spPr/>
    </dgm:pt>
    <dgm:pt modelId="{37C829A9-29E7-4EDB-8F5D-8ABC0BC6EF05}" type="pres">
      <dgm:prSet presAssocID="{08E41E0A-49B5-4E23-914A-4F728A34D9B4}" presName="childShape" presStyleCnt="0"/>
      <dgm:spPr/>
    </dgm:pt>
    <dgm:pt modelId="{F3277425-95FE-49B7-9D7D-8AF789A1C2C9}" type="pres">
      <dgm:prSet presAssocID="{9EA42127-5285-4920-A431-CCD92BA834D4}" presName="Name13" presStyleLbl="parChTrans1D2" presStyleIdx="0" presStyleCnt="13"/>
      <dgm:spPr/>
    </dgm:pt>
    <dgm:pt modelId="{EA51E21F-4D95-44EC-92AF-042214D70459}" type="pres">
      <dgm:prSet presAssocID="{915E86C4-C006-4CEF-86A9-C8C3D2623FB3}" presName="childText" presStyleLbl="bgAcc1" presStyleIdx="0" presStyleCnt="13" custScaleX="284701">
        <dgm:presLayoutVars>
          <dgm:bulletEnabled val="1"/>
        </dgm:presLayoutVars>
      </dgm:prSet>
      <dgm:spPr/>
    </dgm:pt>
    <dgm:pt modelId="{85347815-5EB7-49B6-808C-DB43DA335ED7}" type="pres">
      <dgm:prSet presAssocID="{CFF23BFB-5DDD-4C40-B40E-4FE02EF747BA}" presName="Name13" presStyleLbl="parChTrans1D2" presStyleIdx="1" presStyleCnt="13"/>
      <dgm:spPr/>
    </dgm:pt>
    <dgm:pt modelId="{10190AE1-D085-4030-AD5D-A8759AE00EB3}" type="pres">
      <dgm:prSet presAssocID="{F6E88C5A-FE1A-4184-A7C5-8A484C7DB982}" presName="childText" presStyleLbl="bgAcc1" presStyleIdx="1" presStyleCnt="13" custScaleX="284701">
        <dgm:presLayoutVars>
          <dgm:bulletEnabled val="1"/>
        </dgm:presLayoutVars>
      </dgm:prSet>
      <dgm:spPr/>
    </dgm:pt>
    <dgm:pt modelId="{6B31F2A1-B768-41DC-A3A7-B838958B8624}" type="pres">
      <dgm:prSet presAssocID="{92384123-DAFF-4A27-93B9-58E6EE5369CE}" presName="Name13" presStyleLbl="parChTrans1D2" presStyleIdx="2" presStyleCnt="13"/>
      <dgm:spPr/>
    </dgm:pt>
    <dgm:pt modelId="{F594B5D1-E888-40C4-A4EA-35CEAA37B770}" type="pres">
      <dgm:prSet presAssocID="{382A22A4-FBAD-43C9-8A84-8127482D6CBB}" presName="childText" presStyleLbl="bgAcc1" presStyleIdx="2" presStyleCnt="13" custScaleX="284701">
        <dgm:presLayoutVars>
          <dgm:bulletEnabled val="1"/>
        </dgm:presLayoutVars>
      </dgm:prSet>
      <dgm:spPr/>
    </dgm:pt>
    <dgm:pt modelId="{A175CA55-73A3-4B79-985B-8E45C6B14434}" type="pres">
      <dgm:prSet presAssocID="{11E9678D-73B7-44F2-9B6F-1EE5F61E791A}" presName="Name13" presStyleLbl="parChTrans1D2" presStyleIdx="3" presStyleCnt="13"/>
      <dgm:spPr/>
    </dgm:pt>
    <dgm:pt modelId="{6436046A-4D41-4685-B80C-4DDB62834655}" type="pres">
      <dgm:prSet presAssocID="{6681012B-5EAE-41B9-A7C0-4BB0A59D08C9}" presName="childText" presStyleLbl="bgAcc1" presStyleIdx="3" presStyleCnt="13" custScaleX="284701">
        <dgm:presLayoutVars>
          <dgm:bulletEnabled val="1"/>
        </dgm:presLayoutVars>
      </dgm:prSet>
      <dgm:spPr/>
    </dgm:pt>
    <dgm:pt modelId="{6CC0E553-5D86-4CFC-8232-6273CC22F708}" type="pres">
      <dgm:prSet presAssocID="{1F9C10F7-DB4C-4DAE-A3F9-77CA795107F7}" presName="Name13" presStyleLbl="parChTrans1D2" presStyleIdx="4" presStyleCnt="13"/>
      <dgm:spPr/>
    </dgm:pt>
    <dgm:pt modelId="{950EF632-2759-4099-B7F7-99FB6B5D66FA}" type="pres">
      <dgm:prSet presAssocID="{EB7DAD7B-0DD8-4065-9EEC-693A1D446DEC}" presName="childText" presStyleLbl="bgAcc1" presStyleIdx="4" presStyleCnt="13" custScaleX="284701">
        <dgm:presLayoutVars>
          <dgm:bulletEnabled val="1"/>
        </dgm:presLayoutVars>
      </dgm:prSet>
      <dgm:spPr/>
    </dgm:pt>
    <dgm:pt modelId="{A5062D7F-304D-4CDA-89CF-55FB35DE5625}" type="pres">
      <dgm:prSet presAssocID="{A8E0797F-FA79-4E98-8ECA-8A15DA7E949C}" presName="Name13" presStyleLbl="parChTrans1D2" presStyleIdx="5" presStyleCnt="13"/>
      <dgm:spPr/>
    </dgm:pt>
    <dgm:pt modelId="{2A52A229-76AF-4D3E-99CC-60F17AC68F56}" type="pres">
      <dgm:prSet presAssocID="{0D6F1878-2892-4641-B64C-683146E0FB95}" presName="childText" presStyleLbl="bgAcc1" presStyleIdx="5" presStyleCnt="13" custScaleX="284701">
        <dgm:presLayoutVars>
          <dgm:bulletEnabled val="1"/>
        </dgm:presLayoutVars>
      </dgm:prSet>
      <dgm:spPr/>
    </dgm:pt>
    <dgm:pt modelId="{5DEBB81F-AAB4-46F6-8426-577114AAD2AE}" type="pres">
      <dgm:prSet presAssocID="{751E91BD-D5C7-46EC-8F6E-35DACB263E89}" presName="Name13" presStyleLbl="parChTrans1D2" presStyleIdx="6" presStyleCnt="13"/>
      <dgm:spPr/>
    </dgm:pt>
    <dgm:pt modelId="{5A2B1841-15E8-40A7-B6C7-1B25897F7CB2}" type="pres">
      <dgm:prSet presAssocID="{2D02C31B-B266-4249-8288-C8B7DCA1627D}" presName="childText" presStyleLbl="bgAcc1" presStyleIdx="6" presStyleCnt="13" custScaleX="284701">
        <dgm:presLayoutVars>
          <dgm:bulletEnabled val="1"/>
        </dgm:presLayoutVars>
      </dgm:prSet>
      <dgm:spPr/>
    </dgm:pt>
    <dgm:pt modelId="{1E6547B0-F782-47C9-A99C-3C534831A042}" type="pres">
      <dgm:prSet presAssocID="{6CF9A0D8-58E0-4345-BB73-B08FB74BB89A}" presName="Name13" presStyleLbl="parChTrans1D2" presStyleIdx="7" presStyleCnt="13"/>
      <dgm:spPr/>
    </dgm:pt>
    <dgm:pt modelId="{F5A82313-1C5E-46D9-8ABF-4D5243920C5E}" type="pres">
      <dgm:prSet presAssocID="{F0C289F1-B6C0-4514-9ECC-7A4462A20D6D}" presName="childText" presStyleLbl="bgAcc1" presStyleIdx="7" presStyleCnt="13" custScaleX="284701">
        <dgm:presLayoutVars>
          <dgm:bulletEnabled val="1"/>
        </dgm:presLayoutVars>
      </dgm:prSet>
      <dgm:spPr/>
    </dgm:pt>
    <dgm:pt modelId="{3F0E41D7-7B79-4669-82EC-9EBC1BAE8A9B}" type="pres">
      <dgm:prSet presAssocID="{439033F7-DBCB-4288-964B-ABDE9CA0966D}" presName="root" presStyleCnt="0"/>
      <dgm:spPr/>
    </dgm:pt>
    <dgm:pt modelId="{1B32E1BD-12D8-4014-B69A-416669D3B108}" type="pres">
      <dgm:prSet presAssocID="{439033F7-DBCB-4288-964B-ABDE9CA0966D}" presName="rootComposite" presStyleCnt="0"/>
      <dgm:spPr/>
    </dgm:pt>
    <dgm:pt modelId="{C2B36BD5-43B4-4B59-A282-72699DBD1670}" type="pres">
      <dgm:prSet presAssocID="{439033F7-DBCB-4288-964B-ABDE9CA0966D}" presName="rootText" presStyleLbl="node1" presStyleIdx="1" presStyleCnt="2" custScaleX="226108" custScaleY="194355" custLinFactNeighborX="37225" custLinFactNeighborY="2693"/>
      <dgm:spPr/>
    </dgm:pt>
    <dgm:pt modelId="{8E8C0BD3-B32C-4511-8F9A-A3E60849B66B}" type="pres">
      <dgm:prSet presAssocID="{439033F7-DBCB-4288-964B-ABDE9CA0966D}" presName="rootConnector" presStyleLbl="node1" presStyleIdx="1" presStyleCnt="2"/>
      <dgm:spPr/>
    </dgm:pt>
    <dgm:pt modelId="{F0196E21-E915-4CB0-A79E-8A1BF77FA6C7}" type="pres">
      <dgm:prSet presAssocID="{439033F7-DBCB-4288-964B-ABDE9CA0966D}" presName="childShape" presStyleCnt="0"/>
      <dgm:spPr/>
    </dgm:pt>
    <dgm:pt modelId="{4BC2D9E5-63FE-466F-A61E-612CD7D918B9}" type="pres">
      <dgm:prSet presAssocID="{84A5BA93-EEF1-4887-8EC3-39840A8DE22A}" presName="Name13" presStyleLbl="parChTrans1D2" presStyleIdx="8" presStyleCnt="13"/>
      <dgm:spPr/>
    </dgm:pt>
    <dgm:pt modelId="{5044311D-C2FC-4B03-B1DE-E4A276A758E8}" type="pres">
      <dgm:prSet presAssocID="{774F5A4E-468B-4872-A19B-F74EF8797553}" presName="childText" presStyleLbl="bgAcc1" presStyleIdx="8" presStyleCnt="13" custScaleX="227761" custLinFactX="100000" custLinFactNeighborX="141489">
        <dgm:presLayoutVars>
          <dgm:bulletEnabled val="1"/>
        </dgm:presLayoutVars>
      </dgm:prSet>
      <dgm:spPr/>
    </dgm:pt>
    <dgm:pt modelId="{785EBD45-3956-4299-AC8C-EF650CF824F7}" type="pres">
      <dgm:prSet presAssocID="{8E2C94A0-FBF8-4402-9AE1-0C46A79521BD}" presName="Name13" presStyleLbl="parChTrans1D2" presStyleIdx="9" presStyleCnt="13"/>
      <dgm:spPr/>
    </dgm:pt>
    <dgm:pt modelId="{3AEF6277-1BD4-4551-A309-E09481C55DC9}" type="pres">
      <dgm:prSet presAssocID="{65FF9680-D1A1-4357-A197-D4C32528B262}" presName="childText" presStyleLbl="bgAcc1" presStyleIdx="9" presStyleCnt="13" custScaleX="227761" custLinFactX="100000" custLinFactNeighborX="153789">
        <dgm:presLayoutVars>
          <dgm:bulletEnabled val="1"/>
        </dgm:presLayoutVars>
      </dgm:prSet>
      <dgm:spPr/>
    </dgm:pt>
    <dgm:pt modelId="{EE8A7108-A616-4B35-BA2D-0AFDB61D6234}" type="pres">
      <dgm:prSet presAssocID="{DB66CDFB-C346-414C-89BE-9615BC0367F3}" presName="Name13" presStyleLbl="parChTrans1D2" presStyleIdx="10" presStyleCnt="13"/>
      <dgm:spPr/>
    </dgm:pt>
    <dgm:pt modelId="{F4B34E4B-2379-4B4F-BA06-3C78F6A2FA87}" type="pres">
      <dgm:prSet presAssocID="{9E66013C-0F9D-4FA9-B81D-85D052E56A9E}" presName="childText" presStyleLbl="bgAcc1" presStyleIdx="10" presStyleCnt="13" custScaleX="227761" custLinFactX="100000" custLinFactNeighborX="197279">
        <dgm:presLayoutVars>
          <dgm:bulletEnabled val="1"/>
        </dgm:presLayoutVars>
      </dgm:prSet>
      <dgm:spPr/>
    </dgm:pt>
    <dgm:pt modelId="{1EC55FA9-15E4-463D-82FD-EC1FC3929B6A}" type="pres">
      <dgm:prSet presAssocID="{4F20442A-EDFD-4C71-A012-43090D03BE90}" presName="Name13" presStyleLbl="parChTrans1D2" presStyleIdx="11" presStyleCnt="13"/>
      <dgm:spPr/>
    </dgm:pt>
    <dgm:pt modelId="{D6DE0C81-D306-452F-8C3B-6F067735B051}" type="pres">
      <dgm:prSet presAssocID="{CBB73796-B064-4720-99C7-0676ABF97355}" presName="childText" presStyleLbl="bgAcc1" presStyleIdx="11" presStyleCnt="13" custScaleX="227761" custLinFactX="100000" custLinFactNeighborX="186064">
        <dgm:presLayoutVars>
          <dgm:bulletEnabled val="1"/>
        </dgm:presLayoutVars>
      </dgm:prSet>
      <dgm:spPr/>
    </dgm:pt>
    <dgm:pt modelId="{B2AE92D9-C2D0-4295-BAEF-6A8980B1B4D4}" type="pres">
      <dgm:prSet presAssocID="{C60E3643-8902-498C-85F9-AFD56DFA11DD}" presName="Name13" presStyleLbl="parChTrans1D2" presStyleIdx="12" presStyleCnt="13"/>
      <dgm:spPr/>
    </dgm:pt>
    <dgm:pt modelId="{9418ECE5-459E-44B3-8FCB-8B058EC04224}" type="pres">
      <dgm:prSet presAssocID="{48E41911-9128-43FC-A808-95DD0B6FB062}" presName="childText" presStyleLbl="bgAcc1" presStyleIdx="12" presStyleCnt="13" custScaleX="227761" custLinFactX="100000" custLinFactNeighborX="186064">
        <dgm:presLayoutVars>
          <dgm:bulletEnabled val="1"/>
        </dgm:presLayoutVars>
      </dgm:prSet>
      <dgm:spPr/>
    </dgm:pt>
  </dgm:ptLst>
  <dgm:cxnLst>
    <dgm:cxn modelId="{FD52BB0D-F660-43E5-8886-47EE92AE5CDE}" type="presOf" srcId="{751E91BD-D5C7-46EC-8F6E-35DACB263E89}" destId="{5DEBB81F-AAB4-46F6-8426-577114AAD2AE}" srcOrd="0" destOrd="0" presId="urn:microsoft.com/office/officeart/2005/8/layout/hierarchy3"/>
    <dgm:cxn modelId="{5D784E1C-B6C1-4B14-844C-12E091262BB0}" type="presOf" srcId="{439033F7-DBCB-4288-964B-ABDE9CA0966D}" destId="{C2B36BD5-43B4-4B59-A282-72699DBD1670}" srcOrd="0" destOrd="0" presId="urn:microsoft.com/office/officeart/2005/8/layout/hierarchy3"/>
    <dgm:cxn modelId="{D3C4DD1F-8111-4496-9F33-78902704ACF5}" type="presOf" srcId="{915E86C4-C006-4CEF-86A9-C8C3D2623FB3}" destId="{EA51E21F-4D95-44EC-92AF-042214D70459}" srcOrd="0" destOrd="0" presId="urn:microsoft.com/office/officeart/2005/8/layout/hierarchy3"/>
    <dgm:cxn modelId="{A460BA20-681A-4421-8C3D-6B7C59B8D6E3}" type="presOf" srcId="{A8E0797F-FA79-4E98-8ECA-8A15DA7E949C}" destId="{A5062D7F-304D-4CDA-89CF-55FB35DE5625}" srcOrd="0" destOrd="0" presId="urn:microsoft.com/office/officeart/2005/8/layout/hierarchy3"/>
    <dgm:cxn modelId="{C3CDCC22-846F-4CB3-99CD-9D9988D32480}" srcId="{439033F7-DBCB-4288-964B-ABDE9CA0966D}" destId="{9E66013C-0F9D-4FA9-B81D-85D052E56A9E}" srcOrd="2" destOrd="0" parTransId="{DB66CDFB-C346-414C-89BE-9615BC0367F3}" sibTransId="{C2E2E2FC-FCAC-417E-A657-7CE8A7990AD8}"/>
    <dgm:cxn modelId="{66B6DA24-E8E6-4983-86A4-309B43E04FA6}" srcId="{3631A8AC-8636-4FB3-AB2F-8193BCBE1D06}" destId="{439033F7-DBCB-4288-964B-ABDE9CA0966D}" srcOrd="1" destOrd="0" parTransId="{C680A268-A3EF-407D-A86C-69C6BFD1FE99}" sibTransId="{57FB75C1-8E51-459C-B284-399707382E86}"/>
    <dgm:cxn modelId="{4D6A633A-FEB1-4FD4-8E6F-7D9A74BC8BB4}" type="presOf" srcId="{2D02C31B-B266-4249-8288-C8B7DCA1627D}" destId="{5A2B1841-15E8-40A7-B6C7-1B25897F7CB2}" srcOrd="0" destOrd="0" presId="urn:microsoft.com/office/officeart/2005/8/layout/hierarchy3"/>
    <dgm:cxn modelId="{C1F4A33B-095F-442E-8702-70C5DA4ACEC0}" type="presOf" srcId="{DB66CDFB-C346-414C-89BE-9615BC0367F3}" destId="{EE8A7108-A616-4B35-BA2D-0AFDB61D6234}" srcOrd="0" destOrd="0" presId="urn:microsoft.com/office/officeart/2005/8/layout/hierarchy3"/>
    <dgm:cxn modelId="{79BB373C-726A-409A-A90B-BAB59E6C9FCD}" type="presOf" srcId="{CFF23BFB-5DDD-4C40-B40E-4FE02EF747BA}" destId="{85347815-5EB7-49B6-808C-DB43DA335ED7}" srcOrd="0" destOrd="0" presId="urn:microsoft.com/office/officeart/2005/8/layout/hierarchy3"/>
    <dgm:cxn modelId="{617DE13D-CECA-4981-90A6-25B72C25C2A1}" type="presOf" srcId="{C60E3643-8902-498C-85F9-AFD56DFA11DD}" destId="{B2AE92D9-C2D0-4295-BAEF-6A8980B1B4D4}" srcOrd="0" destOrd="0" presId="urn:microsoft.com/office/officeart/2005/8/layout/hierarchy3"/>
    <dgm:cxn modelId="{6BD5983F-1DCF-455A-9991-6722A8B4D619}" type="presOf" srcId="{439033F7-DBCB-4288-964B-ABDE9CA0966D}" destId="{8E8C0BD3-B32C-4511-8F9A-A3E60849B66B}" srcOrd="1" destOrd="0" presId="urn:microsoft.com/office/officeart/2005/8/layout/hierarchy3"/>
    <dgm:cxn modelId="{D6C9BF3F-D04C-4B62-A285-9E43AC53AF4A}" type="presOf" srcId="{9E66013C-0F9D-4FA9-B81D-85D052E56A9E}" destId="{F4B34E4B-2379-4B4F-BA06-3C78F6A2FA87}" srcOrd="0" destOrd="0" presId="urn:microsoft.com/office/officeart/2005/8/layout/hierarchy3"/>
    <dgm:cxn modelId="{D570DE3F-0AF7-4553-9D79-B4F99C63FB08}" type="presOf" srcId="{8E2C94A0-FBF8-4402-9AE1-0C46A79521BD}" destId="{785EBD45-3956-4299-AC8C-EF650CF824F7}" srcOrd="0" destOrd="0" presId="urn:microsoft.com/office/officeart/2005/8/layout/hierarchy3"/>
    <dgm:cxn modelId="{16B6225C-5C51-4514-B9C7-2041C8C1D5A1}" srcId="{439033F7-DBCB-4288-964B-ABDE9CA0966D}" destId="{774F5A4E-468B-4872-A19B-F74EF8797553}" srcOrd="0" destOrd="0" parTransId="{84A5BA93-EEF1-4887-8EC3-39840A8DE22A}" sibTransId="{F9B4625B-960F-4BF5-9B8D-8CF491B0C5C8}"/>
    <dgm:cxn modelId="{966D1D63-D76E-4B00-8D57-1C8AA4AF1DE2}" type="presOf" srcId="{6CF9A0D8-58E0-4345-BB73-B08FB74BB89A}" destId="{1E6547B0-F782-47C9-A99C-3C534831A042}" srcOrd="0" destOrd="0" presId="urn:microsoft.com/office/officeart/2005/8/layout/hierarchy3"/>
    <dgm:cxn modelId="{14A78D4D-4F0A-4818-963E-29145D8D1000}" srcId="{439033F7-DBCB-4288-964B-ABDE9CA0966D}" destId="{48E41911-9128-43FC-A808-95DD0B6FB062}" srcOrd="4" destOrd="0" parTransId="{C60E3643-8902-498C-85F9-AFD56DFA11DD}" sibTransId="{19403D3D-2AD5-464E-A568-52F86C7A4268}"/>
    <dgm:cxn modelId="{1534F54F-F244-4467-91B4-CD1318591E44}" srcId="{08E41E0A-49B5-4E23-914A-4F728A34D9B4}" destId="{EB7DAD7B-0DD8-4065-9EEC-693A1D446DEC}" srcOrd="4" destOrd="0" parTransId="{1F9C10F7-DB4C-4DAE-A3F9-77CA795107F7}" sibTransId="{D01B0701-8424-43EA-A338-DB2C46E1326C}"/>
    <dgm:cxn modelId="{EACDAF51-C44C-4821-A3E6-61E56FD54F7F}" srcId="{08E41E0A-49B5-4E23-914A-4F728A34D9B4}" destId="{F0C289F1-B6C0-4514-9ECC-7A4462A20D6D}" srcOrd="7" destOrd="0" parTransId="{6CF9A0D8-58E0-4345-BB73-B08FB74BB89A}" sibTransId="{D1ECB48C-1E40-4AAA-849C-BC28FE66A242}"/>
    <dgm:cxn modelId="{73BA3A73-C57C-4619-9F32-91062DA5C63A}" srcId="{08E41E0A-49B5-4E23-914A-4F728A34D9B4}" destId="{6681012B-5EAE-41B9-A7C0-4BB0A59D08C9}" srcOrd="3" destOrd="0" parTransId="{11E9678D-73B7-44F2-9B6F-1EE5F61E791A}" sibTransId="{92B5D807-D285-4B44-852A-747366F46D47}"/>
    <dgm:cxn modelId="{AC098E54-9DE4-4329-B4CA-799D60509C90}" srcId="{3631A8AC-8636-4FB3-AB2F-8193BCBE1D06}" destId="{08E41E0A-49B5-4E23-914A-4F728A34D9B4}" srcOrd="0" destOrd="0" parTransId="{DF539E49-A22F-41B7-B8C0-9A08FD4B8A1F}" sibTransId="{EF8CD21A-1632-4551-9655-DC10A6840B9D}"/>
    <dgm:cxn modelId="{A0857C75-B41C-4BC4-9AC8-391D6BC01296}" type="presOf" srcId="{65FF9680-D1A1-4357-A197-D4C32528B262}" destId="{3AEF6277-1BD4-4551-A309-E09481C55DC9}" srcOrd="0" destOrd="0" presId="urn:microsoft.com/office/officeart/2005/8/layout/hierarchy3"/>
    <dgm:cxn modelId="{81E5DD56-EC69-4650-9EA7-F0FB3BCEBB22}" type="presOf" srcId="{92384123-DAFF-4A27-93B9-58E6EE5369CE}" destId="{6B31F2A1-B768-41DC-A3A7-B838958B8624}" srcOrd="0" destOrd="0" presId="urn:microsoft.com/office/officeart/2005/8/layout/hierarchy3"/>
    <dgm:cxn modelId="{27D23557-0F79-4550-A005-F6B35EAACBBE}" type="presOf" srcId="{4F20442A-EDFD-4C71-A012-43090D03BE90}" destId="{1EC55FA9-15E4-463D-82FD-EC1FC3929B6A}" srcOrd="0" destOrd="0" presId="urn:microsoft.com/office/officeart/2005/8/layout/hierarchy3"/>
    <dgm:cxn modelId="{8254AD82-6A31-442B-9409-0901856A4B3C}" type="presOf" srcId="{382A22A4-FBAD-43C9-8A84-8127482D6CBB}" destId="{F594B5D1-E888-40C4-A4EA-35CEAA37B770}" srcOrd="0" destOrd="0" presId="urn:microsoft.com/office/officeart/2005/8/layout/hierarchy3"/>
    <dgm:cxn modelId="{E0E41786-069A-4A26-8ED0-59A2A7A384CB}" srcId="{439033F7-DBCB-4288-964B-ABDE9CA0966D}" destId="{CBB73796-B064-4720-99C7-0676ABF97355}" srcOrd="3" destOrd="0" parTransId="{4F20442A-EDFD-4C71-A012-43090D03BE90}" sibTransId="{74A94A93-26BE-4C35-9E79-A777C4EDCB45}"/>
    <dgm:cxn modelId="{93B79F86-329D-4628-89A9-6372E748C7F9}" srcId="{08E41E0A-49B5-4E23-914A-4F728A34D9B4}" destId="{382A22A4-FBAD-43C9-8A84-8127482D6CBB}" srcOrd="2" destOrd="0" parTransId="{92384123-DAFF-4A27-93B9-58E6EE5369CE}" sibTransId="{4A031D59-F878-4DFB-A35E-3A80258F539B}"/>
    <dgm:cxn modelId="{C5786689-A4FB-487C-A5B2-DE1C798F07E0}" type="presOf" srcId="{08E41E0A-49B5-4E23-914A-4F728A34D9B4}" destId="{06617022-0147-427D-B230-ED61843E59A3}" srcOrd="1" destOrd="0" presId="urn:microsoft.com/office/officeart/2005/8/layout/hierarchy3"/>
    <dgm:cxn modelId="{3B98FD8B-AB2B-4C6F-8B6C-DBA25C0393B2}" type="presOf" srcId="{F0C289F1-B6C0-4514-9ECC-7A4462A20D6D}" destId="{F5A82313-1C5E-46D9-8ABF-4D5243920C5E}" srcOrd="0" destOrd="0" presId="urn:microsoft.com/office/officeart/2005/8/layout/hierarchy3"/>
    <dgm:cxn modelId="{F54E5091-B5E0-4468-A4DB-8C5F4E6D8AAA}" type="presOf" srcId="{11E9678D-73B7-44F2-9B6F-1EE5F61E791A}" destId="{A175CA55-73A3-4B79-985B-8E45C6B14434}" srcOrd="0" destOrd="0" presId="urn:microsoft.com/office/officeart/2005/8/layout/hierarchy3"/>
    <dgm:cxn modelId="{63AFC494-0F0E-446C-9E6E-D740E1C0F55B}" srcId="{439033F7-DBCB-4288-964B-ABDE9CA0966D}" destId="{65FF9680-D1A1-4357-A197-D4C32528B262}" srcOrd="1" destOrd="0" parTransId="{8E2C94A0-FBF8-4402-9AE1-0C46A79521BD}" sibTransId="{747FCB02-B0CC-4D88-AC63-E04D2DABEC54}"/>
    <dgm:cxn modelId="{24932496-3FF6-4CBC-9EEA-81A4EE4FBF07}" type="presOf" srcId="{3631A8AC-8636-4FB3-AB2F-8193BCBE1D06}" destId="{C06B1449-53C7-48B8-9D15-160B2FE5428E}" srcOrd="0" destOrd="0" presId="urn:microsoft.com/office/officeart/2005/8/layout/hierarchy3"/>
    <dgm:cxn modelId="{7FFE5D99-ED09-4485-A10C-E014EC846DC8}" type="presOf" srcId="{EB7DAD7B-0DD8-4065-9EEC-693A1D446DEC}" destId="{950EF632-2759-4099-B7F7-99FB6B5D66FA}" srcOrd="0" destOrd="0" presId="urn:microsoft.com/office/officeart/2005/8/layout/hierarchy3"/>
    <dgm:cxn modelId="{527070B2-398D-4F8C-B628-24ABCCDFE4C6}" type="presOf" srcId="{1F9C10F7-DB4C-4DAE-A3F9-77CA795107F7}" destId="{6CC0E553-5D86-4CFC-8232-6273CC22F708}" srcOrd="0" destOrd="0" presId="urn:microsoft.com/office/officeart/2005/8/layout/hierarchy3"/>
    <dgm:cxn modelId="{E540CBB3-AAB5-4BEC-8CF5-AAE0E63EF3C8}" type="presOf" srcId="{6681012B-5EAE-41B9-A7C0-4BB0A59D08C9}" destId="{6436046A-4D41-4685-B80C-4DDB62834655}" srcOrd="0" destOrd="0" presId="urn:microsoft.com/office/officeart/2005/8/layout/hierarchy3"/>
    <dgm:cxn modelId="{67EA2FB4-C75C-4DBD-B90C-ED74D3D12DCB}" type="presOf" srcId="{48E41911-9128-43FC-A808-95DD0B6FB062}" destId="{9418ECE5-459E-44B3-8FCB-8B058EC04224}" srcOrd="0" destOrd="0" presId="urn:microsoft.com/office/officeart/2005/8/layout/hierarchy3"/>
    <dgm:cxn modelId="{5832FEB4-DA23-4483-83D1-6454C75F4015}" srcId="{08E41E0A-49B5-4E23-914A-4F728A34D9B4}" destId="{915E86C4-C006-4CEF-86A9-C8C3D2623FB3}" srcOrd="0" destOrd="0" parTransId="{9EA42127-5285-4920-A431-CCD92BA834D4}" sibTransId="{2152DD26-E9D0-455F-9326-5027C09B38DE}"/>
    <dgm:cxn modelId="{35E938B5-A341-4D36-B898-AD7A05A036F8}" type="presOf" srcId="{84A5BA93-EEF1-4887-8EC3-39840A8DE22A}" destId="{4BC2D9E5-63FE-466F-A61E-612CD7D918B9}" srcOrd="0" destOrd="0" presId="urn:microsoft.com/office/officeart/2005/8/layout/hierarchy3"/>
    <dgm:cxn modelId="{673A1AB7-FCD0-4DCA-A7FC-20958073C8C4}" type="presOf" srcId="{9EA42127-5285-4920-A431-CCD92BA834D4}" destId="{F3277425-95FE-49B7-9D7D-8AF789A1C2C9}" srcOrd="0" destOrd="0" presId="urn:microsoft.com/office/officeart/2005/8/layout/hierarchy3"/>
    <dgm:cxn modelId="{DA726AD4-5993-4968-9F84-095643AC27C9}" type="presOf" srcId="{774F5A4E-468B-4872-A19B-F74EF8797553}" destId="{5044311D-C2FC-4B03-B1DE-E4A276A758E8}" srcOrd="0" destOrd="0" presId="urn:microsoft.com/office/officeart/2005/8/layout/hierarchy3"/>
    <dgm:cxn modelId="{9E47E8D6-3086-4D5C-BA7C-68459D246558}" type="presOf" srcId="{08E41E0A-49B5-4E23-914A-4F728A34D9B4}" destId="{580C4278-35EE-4A73-8103-0E59E14B06EF}" srcOrd="0" destOrd="0" presId="urn:microsoft.com/office/officeart/2005/8/layout/hierarchy3"/>
    <dgm:cxn modelId="{4EF57DDD-0CA2-468F-85C7-F1D693CCD920}" type="presOf" srcId="{CBB73796-B064-4720-99C7-0676ABF97355}" destId="{D6DE0C81-D306-452F-8C3B-6F067735B051}" srcOrd="0" destOrd="0" presId="urn:microsoft.com/office/officeart/2005/8/layout/hierarchy3"/>
    <dgm:cxn modelId="{07F414E7-BA28-4EA0-82FD-FAA5DABB1513}" srcId="{08E41E0A-49B5-4E23-914A-4F728A34D9B4}" destId="{2D02C31B-B266-4249-8288-C8B7DCA1627D}" srcOrd="6" destOrd="0" parTransId="{751E91BD-D5C7-46EC-8F6E-35DACB263E89}" sibTransId="{A5FCF378-D359-464C-AD19-8C337FCED39A}"/>
    <dgm:cxn modelId="{92AEC8E7-C682-4E54-B019-6C1DE0A54616}" type="presOf" srcId="{F6E88C5A-FE1A-4184-A7C5-8A484C7DB982}" destId="{10190AE1-D085-4030-AD5D-A8759AE00EB3}" srcOrd="0" destOrd="0" presId="urn:microsoft.com/office/officeart/2005/8/layout/hierarchy3"/>
    <dgm:cxn modelId="{CE77F0E9-5DC0-44E8-9A39-2FF783471C85}" srcId="{08E41E0A-49B5-4E23-914A-4F728A34D9B4}" destId="{0D6F1878-2892-4641-B64C-683146E0FB95}" srcOrd="5" destOrd="0" parTransId="{A8E0797F-FA79-4E98-8ECA-8A15DA7E949C}" sibTransId="{D870438D-69D9-4039-80BD-B9EAD9E45B91}"/>
    <dgm:cxn modelId="{79FDF8FA-D0CD-4A4E-A7D0-CBB0FC701F9D}" srcId="{08E41E0A-49B5-4E23-914A-4F728A34D9B4}" destId="{F6E88C5A-FE1A-4184-A7C5-8A484C7DB982}" srcOrd="1" destOrd="0" parTransId="{CFF23BFB-5DDD-4C40-B40E-4FE02EF747BA}" sibTransId="{6EFE9D87-59E9-461B-90F1-4F57126B1EBC}"/>
    <dgm:cxn modelId="{1E0D0FFE-5A77-4FA3-8045-54C585C6E2AA}" type="presOf" srcId="{0D6F1878-2892-4641-B64C-683146E0FB95}" destId="{2A52A229-76AF-4D3E-99CC-60F17AC68F56}" srcOrd="0" destOrd="0" presId="urn:microsoft.com/office/officeart/2005/8/layout/hierarchy3"/>
    <dgm:cxn modelId="{DBEC0474-9C62-4580-AB96-E6A139FEE204}" type="presParOf" srcId="{C06B1449-53C7-48B8-9D15-160B2FE5428E}" destId="{5B439659-CB31-490D-990C-F1E0F23AE0DB}" srcOrd="0" destOrd="0" presId="urn:microsoft.com/office/officeart/2005/8/layout/hierarchy3"/>
    <dgm:cxn modelId="{A6953DDF-B51D-419A-AD0E-FCCD9848D1EF}" type="presParOf" srcId="{5B439659-CB31-490D-990C-F1E0F23AE0DB}" destId="{80D40792-361E-4702-9F60-1C8378C3DBC0}" srcOrd="0" destOrd="0" presId="urn:microsoft.com/office/officeart/2005/8/layout/hierarchy3"/>
    <dgm:cxn modelId="{7A7186E6-EFCA-43EF-BAE4-DEC644AF7802}" type="presParOf" srcId="{80D40792-361E-4702-9F60-1C8378C3DBC0}" destId="{580C4278-35EE-4A73-8103-0E59E14B06EF}" srcOrd="0" destOrd="0" presId="urn:microsoft.com/office/officeart/2005/8/layout/hierarchy3"/>
    <dgm:cxn modelId="{1FBB13C3-81F7-4155-A173-1FCADDE93AD7}" type="presParOf" srcId="{80D40792-361E-4702-9F60-1C8378C3DBC0}" destId="{06617022-0147-427D-B230-ED61843E59A3}" srcOrd="1" destOrd="0" presId="urn:microsoft.com/office/officeart/2005/8/layout/hierarchy3"/>
    <dgm:cxn modelId="{18701FDC-614D-476F-B27B-F0E5EB153899}" type="presParOf" srcId="{5B439659-CB31-490D-990C-F1E0F23AE0DB}" destId="{37C829A9-29E7-4EDB-8F5D-8ABC0BC6EF05}" srcOrd="1" destOrd="0" presId="urn:microsoft.com/office/officeart/2005/8/layout/hierarchy3"/>
    <dgm:cxn modelId="{DA067453-B6CD-4786-9AF1-50C6A32852B2}" type="presParOf" srcId="{37C829A9-29E7-4EDB-8F5D-8ABC0BC6EF05}" destId="{F3277425-95FE-49B7-9D7D-8AF789A1C2C9}" srcOrd="0" destOrd="0" presId="urn:microsoft.com/office/officeart/2005/8/layout/hierarchy3"/>
    <dgm:cxn modelId="{DD31819A-77D1-459A-81A5-364F2E287AC9}" type="presParOf" srcId="{37C829A9-29E7-4EDB-8F5D-8ABC0BC6EF05}" destId="{EA51E21F-4D95-44EC-92AF-042214D70459}" srcOrd="1" destOrd="0" presId="urn:microsoft.com/office/officeart/2005/8/layout/hierarchy3"/>
    <dgm:cxn modelId="{7CD6B6D2-FA31-451A-863D-41C9EC3BC0C9}" type="presParOf" srcId="{37C829A9-29E7-4EDB-8F5D-8ABC0BC6EF05}" destId="{85347815-5EB7-49B6-808C-DB43DA335ED7}" srcOrd="2" destOrd="0" presId="urn:microsoft.com/office/officeart/2005/8/layout/hierarchy3"/>
    <dgm:cxn modelId="{AC986A76-CB5F-4D88-AD69-51196E7CCE18}" type="presParOf" srcId="{37C829A9-29E7-4EDB-8F5D-8ABC0BC6EF05}" destId="{10190AE1-D085-4030-AD5D-A8759AE00EB3}" srcOrd="3" destOrd="0" presId="urn:microsoft.com/office/officeart/2005/8/layout/hierarchy3"/>
    <dgm:cxn modelId="{4EE7FAB4-1BE4-4759-A988-21736642EEA7}" type="presParOf" srcId="{37C829A9-29E7-4EDB-8F5D-8ABC0BC6EF05}" destId="{6B31F2A1-B768-41DC-A3A7-B838958B8624}" srcOrd="4" destOrd="0" presId="urn:microsoft.com/office/officeart/2005/8/layout/hierarchy3"/>
    <dgm:cxn modelId="{4A54B720-27DA-4A56-ABEE-013D04E835CF}" type="presParOf" srcId="{37C829A9-29E7-4EDB-8F5D-8ABC0BC6EF05}" destId="{F594B5D1-E888-40C4-A4EA-35CEAA37B770}" srcOrd="5" destOrd="0" presId="urn:microsoft.com/office/officeart/2005/8/layout/hierarchy3"/>
    <dgm:cxn modelId="{1258A3CB-394B-431F-A49D-BAEC4E9A5227}" type="presParOf" srcId="{37C829A9-29E7-4EDB-8F5D-8ABC0BC6EF05}" destId="{A175CA55-73A3-4B79-985B-8E45C6B14434}" srcOrd="6" destOrd="0" presId="urn:microsoft.com/office/officeart/2005/8/layout/hierarchy3"/>
    <dgm:cxn modelId="{ECA13BBC-A8CB-4566-81C3-29601BE64260}" type="presParOf" srcId="{37C829A9-29E7-4EDB-8F5D-8ABC0BC6EF05}" destId="{6436046A-4D41-4685-B80C-4DDB62834655}" srcOrd="7" destOrd="0" presId="urn:microsoft.com/office/officeart/2005/8/layout/hierarchy3"/>
    <dgm:cxn modelId="{8A31461A-FD30-41F3-89ED-F81BB77D71ED}" type="presParOf" srcId="{37C829A9-29E7-4EDB-8F5D-8ABC0BC6EF05}" destId="{6CC0E553-5D86-4CFC-8232-6273CC22F708}" srcOrd="8" destOrd="0" presId="urn:microsoft.com/office/officeart/2005/8/layout/hierarchy3"/>
    <dgm:cxn modelId="{0154C1EB-A881-41AD-9455-C7FF5A41BB8A}" type="presParOf" srcId="{37C829A9-29E7-4EDB-8F5D-8ABC0BC6EF05}" destId="{950EF632-2759-4099-B7F7-99FB6B5D66FA}" srcOrd="9" destOrd="0" presId="urn:microsoft.com/office/officeart/2005/8/layout/hierarchy3"/>
    <dgm:cxn modelId="{05519A06-3363-45D4-B201-E814DCF46211}" type="presParOf" srcId="{37C829A9-29E7-4EDB-8F5D-8ABC0BC6EF05}" destId="{A5062D7F-304D-4CDA-89CF-55FB35DE5625}" srcOrd="10" destOrd="0" presId="urn:microsoft.com/office/officeart/2005/8/layout/hierarchy3"/>
    <dgm:cxn modelId="{29F0C296-A54F-4A2B-BF85-FD12EBD29FB6}" type="presParOf" srcId="{37C829A9-29E7-4EDB-8F5D-8ABC0BC6EF05}" destId="{2A52A229-76AF-4D3E-99CC-60F17AC68F56}" srcOrd="11" destOrd="0" presId="urn:microsoft.com/office/officeart/2005/8/layout/hierarchy3"/>
    <dgm:cxn modelId="{5A0F874C-E2BB-402C-86E7-31E1183C01B4}" type="presParOf" srcId="{37C829A9-29E7-4EDB-8F5D-8ABC0BC6EF05}" destId="{5DEBB81F-AAB4-46F6-8426-577114AAD2AE}" srcOrd="12" destOrd="0" presId="urn:microsoft.com/office/officeart/2005/8/layout/hierarchy3"/>
    <dgm:cxn modelId="{72CAE021-959C-483A-81D5-9F69E7F91516}" type="presParOf" srcId="{37C829A9-29E7-4EDB-8F5D-8ABC0BC6EF05}" destId="{5A2B1841-15E8-40A7-B6C7-1B25897F7CB2}" srcOrd="13" destOrd="0" presId="urn:microsoft.com/office/officeart/2005/8/layout/hierarchy3"/>
    <dgm:cxn modelId="{4EB29FF0-643E-4523-97B9-F05B609044FF}" type="presParOf" srcId="{37C829A9-29E7-4EDB-8F5D-8ABC0BC6EF05}" destId="{1E6547B0-F782-47C9-A99C-3C534831A042}" srcOrd="14" destOrd="0" presId="urn:microsoft.com/office/officeart/2005/8/layout/hierarchy3"/>
    <dgm:cxn modelId="{6A68E2E9-2E0A-45A0-9DF4-C5B65467CB90}" type="presParOf" srcId="{37C829A9-29E7-4EDB-8F5D-8ABC0BC6EF05}" destId="{F5A82313-1C5E-46D9-8ABF-4D5243920C5E}" srcOrd="15" destOrd="0" presId="urn:microsoft.com/office/officeart/2005/8/layout/hierarchy3"/>
    <dgm:cxn modelId="{A0990FA7-0830-4A60-8D5C-214E4B72F9D9}" type="presParOf" srcId="{C06B1449-53C7-48B8-9D15-160B2FE5428E}" destId="{3F0E41D7-7B79-4669-82EC-9EBC1BAE8A9B}" srcOrd="1" destOrd="0" presId="urn:microsoft.com/office/officeart/2005/8/layout/hierarchy3"/>
    <dgm:cxn modelId="{787AFB69-87E2-4170-AC72-538213718163}" type="presParOf" srcId="{3F0E41D7-7B79-4669-82EC-9EBC1BAE8A9B}" destId="{1B32E1BD-12D8-4014-B69A-416669D3B108}" srcOrd="0" destOrd="0" presId="urn:microsoft.com/office/officeart/2005/8/layout/hierarchy3"/>
    <dgm:cxn modelId="{CEE2D892-7D4F-4D39-9249-876C3DC280A3}" type="presParOf" srcId="{1B32E1BD-12D8-4014-B69A-416669D3B108}" destId="{C2B36BD5-43B4-4B59-A282-72699DBD1670}" srcOrd="0" destOrd="0" presId="urn:microsoft.com/office/officeart/2005/8/layout/hierarchy3"/>
    <dgm:cxn modelId="{50821EA2-4D36-4413-8CBD-770D2D4DCFA3}" type="presParOf" srcId="{1B32E1BD-12D8-4014-B69A-416669D3B108}" destId="{8E8C0BD3-B32C-4511-8F9A-A3E60849B66B}" srcOrd="1" destOrd="0" presId="urn:microsoft.com/office/officeart/2005/8/layout/hierarchy3"/>
    <dgm:cxn modelId="{7C45B070-CC52-4A1D-A3D5-240C57721864}" type="presParOf" srcId="{3F0E41D7-7B79-4669-82EC-9EBC1BAE8A9B}" destId="{F0196E21-E915-4CB0-A79E-8A1BF77FA6C7}" srcOrd="1" destOrd="0" presId="urn:microsoft.com/office/officeart/2005/8/layout/hierarchy3"/>
    <dgm:cxn modelId="{612295CE-DA94-4C3D-92DD-BDAEF14881DD}" type="presParOf" srcId="{F0196E21-E915-4CB0-A79E-8A1BF77FA6C7}" destId="{4BC2D9E5-63FE-466F-A61E-612CD7D918B9}" srcOrd="0" destOrd="0" presId="urn:microsoft.com/office/officeart/2005/8/layout/hierarchy3"/>
    <dgm:cxn modelId="{F3519B40-9B25-40CE-8DF1-01D630604110}" type="presParOf" srcId="{F0196E21-E915-4CB0-A79E-8A1BF77FA6C7}" destId="{5044311D-C2FC-4B03-B1DE-E4A276A758E8}" srcOrd="1" destOrd="0" presId="urn:microsoft.com/office/officeart/2005/8/layout/hierarchy3"/>
    <dgm:cxn modelId="{4897DFD7-30B9-4059-87D7-1557D4DD2C02}" type="presParOf" srcId="{F0196E21-E915-4CB0-A79E-8A1BF77FA6C7}" destId="{785EBD45-3956-4299-AC8C-EF650CF824F7}" srcOrd="2" destOrd="0" presId="urn:microsoft.com/office/officeart/2005/8/layout/hierarchy3"/>
    <dgm:cxn modelId="{A245A791-739E-44F5-8D44-EEACECA9ADE3}" type="presParOf" srcId="{F0196E21-E915-4CB0-A79E-8A1BF77FA6C7}" destId="{3AEF6277-1BD4-4551-A309-E09481C55DC9}" srcOrd="3" destOrd="0" presId="urn:microsoft.com/office/officeart/2005/8/layout/hierarchy3"/>
    <dgm:cxn modelId="{6EC483CD-20E5-4CD5-BD96-BD474C1929FD}" type="presParOf" srcId="{F0196E21-E915-4CB0-A79E-8A1BF77FA6C7}" destId="{EE8A7108-A616-4B35-BA2D-0AFDB61D6234}" srcOrd="4" destOrd="0" presId="urn:microsoft.com/office/officeart/2005/8/layout/hierarchy3"/>
    <dgm:cxn modelId="{DF354A55-251E-42A9-908F-8B078ECBA8C4}" type="presParOf" srcId="{F0196E21-E915-4CB0-A79E-8A1BF77FA6C7}" destId="{F4B34E4B-2379-4B4F-BA06-3C78F6A2FA87}" srcOrd="5" destOrd="0" presId="urn:microsoft.com/office/officeart/2005/8/layout/hierarchy3"/>
    <dgm:cxn modelId="{C2AD3D4F-58C6-439C-ACA5-1FA3C954FDFB}" type="presParOf" srcId="{F0196E21-E915-4CB0-A79E-8A1BF77FA6C7}" destId="{1EC55FA9-15E4-463D-82FD-EC1FC3929B6A}" srcOrd="6" destOrd="0" presId="urn:microsoft.com/office/officeart/2005/8/layout/hierarchy3"/>
    <dgm:cxn modelId="{91D587C6-A157-4D48-83B6-5466BDF23AF6}" type="presParOf" srcId="{F0196E21-E915-4CB0-A79E-8A1BF77FA6C7}" destId="{D6DE0C81-D306-452F-8C3B-6F067735B051}" srcOrd="7" destOrd="0" presId="urn:microsoft.com/office/officeart/2005/8/layout/hierarchy3"/>
    <dgm:cxn modelId="{E538F723-5706-450C-B3EB-A6D18A40ADDA}" type="presParOf" srcId="{F0196E21-E915-4CB0-A79E-8A1BF77FA6C7}" destId="{B2AE92D9-C2D0-4295-BAEF-6A8980B1B4D4}" srcOrd="8" destOrd="0" presId="urn:microsoft.com/office/officeart/2005/8/layout/hierarchy3"/>
    <dgm:cxn modelId="{BCB7E949-15B6-4CB1-80F0-FD1A65D30D02}" type="presParOf" srcId="{F0196E21-E915-4CB0-A79E-8A1BF77FA6C7}" destId="{9418ECE5-459E-44B3-8FCB-8B058EC04224}" srcOrd="9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80C4278-35EE-4A73-8103-0E59E14B06EF}">
      <dsp:nvSpPr>
        <dsp:cNvPr id="0" name=""/>
        <dsp:cNvSpPr/>
      </dsp:nvSpPr>
      <dsp:spPr>
        <a:xfrm>
          <a:off x="0" y="66742"/>
          <a:ext cx="1376928" cy="58949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000" kern="1200" dirty="0"/>
            <a:t>RENDA FIXA</a:t>
          </a:r>
        </a:p>
      </dsp:txBody>
      <dsp:txXfrm>
        <a:off x="17266" y="84008"/>
        <a:ext cx="1342396" cy="554967"/>
      </dsp:txXfrm>
    </dsp:sp>
    <dsp:sp modelId="{F3277425-95FE-49B7-9D7D-8AF789A1C2C9}">
      <dsp:nvSpPr>
        <dsp:cNvPr id="0" name=""/>
        <dsp:cNvSpPr/>
      </dsp:nvSpPr>
      <dsp:spPr>
        <a:xfrm>
          <a:off x="137692" y="656241"/>
          <a:ext cx="1239594" cy="19566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95664"/>
              </a:lnTo>
              <a:lnTo>
                <a:pt x="1239594" y="195664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A51E21F-4D95-44EC-92AF-042214D70459}">
      <dsp:nvSpPr>
        <dsp:cNvPr id="0" name=""/>
        <dsp:cNvSpPr/>
      </dsp:nvSpPr>
      <dsp:spPr>
        <a:xfrm>
          <a:off x="1377287" y="677672"/>
          <a:ext cx="1587345" cy="34846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400" kern="1200" dirty="0" err="1"/>
            <a:t>Titulos</a:t>
          </a:r>
          <a:r>
            <a:rPr lang="pt-BR" sz="1400" kern="1200" dirty="0"/>
            <a:t> </a:t>
          </a:r>
          <a:r>
            <a:rPr lang="pt-BR" sz="1400" kern="1200" dirty="0" err="1"/>
            <a:t>Publicos</a:t>
          </a:r>
          <a:r>
            <a:rPr lang="pt-BR" sz="1400" kern="1200" dirty="0"/>
            <a:t> (100%)</a:t>
          </a:r>
        </a:p>
      </dsp:txBody>
      <dsp:txXfrm>
        <a:off x="1387493" y="687878"/>
        <a:ext cx="1566933" cy="328055"/>
      </dsp:txXfrm>
    </dsp:sp>
    <dsp:sp modelId="{85347815-5EB7-49B6-808C-DB43DA335ED7}">
      <dsp:nvSpPr>
        <dsp:cNvPr id="0" name=""/>
        <dsp:cNvSpPr/>
      </dsp:nvSpPr>
      <dsp:spPr>
        <a:xfrm>
          <a:off x="137692" y="656241"/>
          <a:ext cx="1239594" cy="63124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31249"/>
              </a:lnTo>
              <a:lnTo>
                <a:pt x="1239594" y="631249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0190AE1-D085-4030-AD5D-A8759AE00EB3}">
      <dsp:nvSpPr>
        <dsp:cNvPr id="0" name=""/>
        <dsp:cNvSpPr/>
      </dsp:nvSpPr>
      <dsp:spPr>
        <a:xfrm>
          <a:off x="1377287" y="1113257"/>
          <a:ext cx="1587345" cy="34846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400" kern="1200" dirty="0"/>
            <a:t>Poupança (20%)</a:t>
          </a:r>
        </a:p>
      </dsp:txBody>
      <dsp:txXfrm>
        <a:off x="1387493" y="1123463"/>
        <a:ext cx="1566933" cy="328055"/>
      </dsp:txXfrm>
    </dsp:sp>
    <dsp:sp modelId="{6B31F2A1-B768-41DC-A3A7-B838958B8624}">
      <dsp:nvSpPr>
        <dsp:cNvPr id="0" name=""/>
        <dsp:cNvSpPr/>
      </dsp:nvSpPr>
      <dsp:spPr>
        <a:xfrm>
          <a:off x="137692" y="656241"/>
          <a:ext cx="1239594" cy="106683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066833"/>
              </a:lnTo>
              <a:lnTo>
                <a:pt x="1239594" y="1066833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594B5D1-E888-40C4-A4EA-35CEAA37B770}">
      <dsp:nvSpPr>
        <dsp:cNvPr id="0" name=""/>
        <dsp:cNvSpPr/>
      </dsp:nvSpPr>
      <dsp:spPr>
        <a:xfrm>
          <a:off x="1377287" y="1548841"/>
          <a:ext cx="1587345" cy="34846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400" kern="1200" dirty="0"/>
            <a:t>Fundos RF (IMA ou IDKA) (80%) </a:t>
          </a:r>
        </a:p>
      </dsp:txBody>
      <dsp:txXfrm>
        <a:off x="1387493" y="1559047"/>
        <a:ext cx="1566933" cy="328055"/>
      </dsp:txXfrm>
    </dsp:sp>
    <dsp:sp modelId="{A175CA55-73A3-4B79-985B-8E45C6B14434}">
      <dsp:nvSpPr>
        <dsp:cNvPr id="0" name=""/>
        <dsp:cNvSpPr/>
      </dsp:nvSpPr>
      <dsp:spPr>
        <a:xfrm>
          <a:off x="137692" y="656241"/>
          <a:ext cx="1239594" cy="150241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502418"/>
              </a:lnTo>
              <a:lnTo>
                <a:pt x="1239594" y="1502418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436046A-4D41-4685-B80C-4DDB62834655}">
      <dsp:nvSpPr>
        <dsp:cNvPr id="0" name=""/>
        <dsp:cNvSpPr/>
      </dsp:nvSpPr>
      <dsp:spPr>
        <a:xfrm>
          <a:off x="1377287" y="1984426"/>
          <a:ext cx="1587345" cy="34846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400" kern="1200" dirty="0"/>
            <a:t>Fundos RF (30%)</a:t>
          </a:r>
        </a:p>
      </dsp:txBody>
      <dsp:txXfrm>
        <a:off x="1387493" y="1994632"/>
        <a:ext cx="1566933" cy="328055"/>
      </dsp:txXfrm>
    </dsp:sp>
    <dsp:sp modelId="{6CC0E553-5D86-4CFC-8232-6273CC22F708}">
      <dsp:nvSpPr>
        <dsp:cNvPr id="0" name=""/>
        <dsp:cNvSpPr/>
      </dsp:nvSpPr>
      <dsp:spPr>
        <a:xfrm>
          <a:off x="137692" y="656241"/>
          <a:ext cx="1239594" cy="193800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938003"/>
              </a:lnTo>
              <a:lnTo>
                <a:pt x="1239594" y="1938003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50EF632-2759-4099-B7F7-99FB6B5D66FA}">
      <dsp:nvSpPr>
        <dsp:cNvPr id="0" name=""/>
        <dsp:cNvSpPr/>
      </dsp:nvSpPr>
      <dsp:spPr>
        <a:xfrm>
          <a:off x="1377287" y="2420011"/>
          <a:ext cx="1587345" cy="34846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400" kern="1200" dirty="0"/>
            <a:t>Fundos Sufixo Credito Privado (5%)</a:t>
          </a:r>
        </a:p>
      </dsp:txBody>
      <dsp:txXfrm>
        <a:off x="1387493" y="2430217"/>
        <a:ext cx="1566933" cy="328055"/>
      </dsp:txXfrm>
    </dsp:sp>
    <dsp:sp modelId="{A5062D7F-304D-4CDA-89CF-55FB35DE5625}">
      <dsp:nvSpPr>
        <dsp:cNvPr id="0" name=""/>
        <dsp:cNvSpPr/>
      </dsp:nvSpPr>
      <dsp:spPr>
        <a:xfrm>
          <a:off x="137692" y="656241"/>
          <a:ext cx="1239594" cy="237358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373587"/>
              </a:lnTo>
              <a:lnTo>
                <a:pt x="1239594" y="2373587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A52A229-76AF-4D3E-99CC-60F17AC68F56}">
      <dsp:nvSpPr>
        <dsp:cNvPr id="0" name=""/>
        <dsp:cNvSpPr/>
      </dsp:nvSpPr>
      <dsp:spPr>
        <a:xfrm>
          <a:off x="1377287" y="2855595"/>
          <a:ext cx="1587345" cy="34846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400" kern="1200" dirty="0"/>
            <a:t>Op. Compromissada (15%) </a:t>
          </a:r>
        </a:p>
      </dsp:txBody>
      <dsp:txXfrm>
        <a:off x="1387493" y="2865801"/>
        <a:ext cx="1566933" cy="328055"/>
      </dsp:txXfrm>
    </dsp:sp>
    <dsp:sp modelId="{5DEBB81F-AAB4-46F6-8426-577114AAD2AE}">
      <dsp:nvSpPr>
        <dsp:cNvPr id="0" name=""/>
        <dsp:cNvSpPr/>
      </dsp:nvSpPr>
      <dsp:spPr>
        <a:xfrm>
          <a:off x="137692" y="656241"/>
          <a:ext cx="1239594" cy="280917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809172"/>
              </a:lnTo>
              <a:lnTo>
                <a:pt x="1239594" y="2809172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A2B1841-15E8-40A7-B6C7-1B25897F7CB2}">
      <dsp:nvSpPr>
        <dsp:cNvPr id="0" name=""/>
        <dsp:cNvSpPr/>
      </dsp:nvSpPr>
      <dsp:spPr>
        <a:xfrm>
          <a:off x="1377287" y="3291180"/>
          <a:ext cx="1587345" cy="34846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400" kern="1200" dirty="0"/>
            <a:t>LIG (20%)</a:t>
          </a:r>
        </a:p>
      </dsp:txBody>
      <dsp:txXfrm>
        <a:off x="1387493" y="3301386"/>
        <a:ext cx="1566933" cy="328055"/>
      </dsp:txXfrm>
    </dsp:sp>
    <dsp:sp modelId="{1E6547B0-F782-47C9-A99C-3C534831A042}">
      <dsp:nvSpPr>
        <dsp:cNvPr id="0" name=""/>
        <dsp:cNvSpPr/>
      </dsp:nvSpPr>
      <dsp:spPr>
        <a:xfrm>
          <a:off x="137692" y="656241"/>
          <a:ext cx="1239594" cy="324475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244756"/>
              </a:lnTo>
              <a:lnTo>
                <a:pt x="1239594" y="3244756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5A82313-1C5E-46D9-8ABF-4D5243920C5E}">
      <dsp:nvSpPr>
        <dsp:cNvPr id="0" name=""/>
        <dsp:cNvSpPr/>
      </dsp:nvSpPr>
      <dsp:spPr>
        <a:xfrm>
          <a:off x="1377287" y="3726764"/>
          <a:ext cx="1587345" cy="34846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400" kern="1200" dirty="0"/>
            <a:t>FIDC Aberto ou </a:t>
          </a:r>
          <a:r>
            <a:rPr lang="pt-BR" sz="1400" kern="1200" dirty="0" err="1"/>
            <a:t>Fech</a:t>
          </a:r>
          <a:r>
            <a:rPr lang="pt-BR" sz="1400" kern="1200" dirty="0"/>
            <a:t>. (15% ou 5%)</a:t>
          </a:r>
        </a:p>
      </dsp:txBody>
      <dsp:txXfrm>
        <a:off x="1387493" y="3736970"/>
        <a:ext cx="1566933" cy="328055"/>
      </dsp:txXfrm>
    </dsp:sp>
    <dsp:sp modelId="{C2B36BD5-43B4-4B59-A282-72699DBD1670}">
      <dsp:nvSpPr>
        <dsp:cNvPr id="0" name=""/>
        <dsp:cNvSpPr/>
      </dsp:nvSpPr>
      <dsp:spPr>
        <a:xfrm>
          <a:off x="3398300" y="10440"/>
          <a:ext cx="1575826" cy="67726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000" kern="1200" dirty="0"/>
            <a:t>RENDA VARIÁVEL</a:t>
          </a:r>
        </a:p>
      </dsp:txBody>
      <dsp:txXfrm>
        <a:off x="3418136" y="30276"/>
        <a:ext cx="1536154" cy="637592"/>
      </dsp:txXfrm>
    </dsp:sp>
    <dsp:sp modelId="{4BC2D9E5-63FE-466F-A61E-612CD7D918B9}">
      <dsp:nvSpPr>
        <dsp:cNvPr id="0" name=""/>
        <dsp:cNvSpPr/>
      </dsp:nvSpPr>
      <dsp:spPr>
        <a:xfrm>
          <a:off x="3555883" y="687704"/>
          <a:ext cx="1000049" cy="25196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51966"/>
              </a:lnTo>
              <a:lnTo>
                <a:pt x="1000049" y="251966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044311D-C2FC-4B03-B1DE-E4A276A758E8}">
      <dsp:nvSpPr>
        <dsp:cNvPr id="0" name=""/>
        <dsp:cNvSpPr/>
      </dsp:nvSpPr>
      <dsp:spPr>
        <a:xfrm>
          <a:off x="4555933" y="765437"/>
          <a:ext cx="1269877" cy="34846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400" kern="1200" dirty="0"/>
            <a:t>Fundos</a:t>
          </a:r>
        </a:p>
      </dsp:txBody>
      <dsp:txXfrm>
        <a:off x="4566139" y="775643"/>
        <a:ext cx="1249465" cy="328055"/>
      </dsp:txXfrm>
    </dsp:sp>
    <dsp:sp modelId="{785EBD45-3956-4299-AC8C-EF650CF824F7}">
      <dsp:nvSpPr>
        <dsp:cNvPr id="0" name=""/>
        <dsp:cNvSpPr/>
      </dsp:nvSpPr>
      <dsp:spPr>
        <a:xfrm>
          <a:off x="3555883" y="687704"/>
          <a:ext cx="1000049" cy="68755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87551"/>
              </a:lnTo>
              <a:lnTo>
                <a:pt x="1000049" y="687551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AEF6277-1BD4-4551-A309-E09481C55DC9}">
      <dsp:nvSpPr>
        <dsp:cNvPr id="0" name=""/>
        <dsp:cNvSpPr/>
      </dsp:nvSpPr>
      <dsp:spPr>
        <a:xfrm>
          <a:off x="4555933" y="1201022"/>
          <a:ext cx="1269877" cy="34846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400" kern="1200" dirty="0" err="1"/>
            <a:t>ETFs</a:t>
          </a:r>
          <a:endParaRPr lang="pt-BR" sz="1400" kern="1200" dirty="0"/>
        </a:p>
      </dsp:txBody>
      <dsp:txXfrm>
        <a:off x="4566139" y="1211228"/>
        <a:ext cx="1249465" cy="328055"/>
      </dsp:txXfrm>
    </dsp:sp>
    <dsp:sp modelId="{EE8A7108-A616-4B35-BA2D-0AFDB61D6234}">
      <dsp:nvSpPr>
        <dsp:cNvPr id="0" name=""/>
        <dsp:cNvSpPr/>
      </dsp:nvSpPr>
      <dsp:spPr>
        <a:xfrm>
          <a:off x="3555883" y="687704"/>
          <a:ext cx="1000049" cy="112313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123135"/>
              </a:lnTo>
              <a:lnTo>
                <a:pt x="1000049" y="1123135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4B34E4B-2379-4B4F-BA06-3C78F6A2FA87}">
      <dsp:nvSpPr>
        <dsp:cNvPr id="0" name=""/>
        <dsp:cNvSpPr/>
      </dsp:nvSpPr>
      <dsp:spPr>
        <a:xfrm>
          <a:off x="4555933" y="1636606"/>
          <a:ext cx="1269877" cy="34846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400" kern="1200" dirty="0"/>
            <a:t>MM s/ alavancagem</a:t>
          </a:r>
        </a:p>
      </dsp:txBody>
      <dsp:txXfrm>
        <a:off x="4566139" y="1646812"/>
        <a:ext cx="1249465" cy="328055"/>
      </dsp:txXfrm>
    </dsp:sp>
    <dsp:sp modelId="{1EC55FA9-15E4-463D-82FD-EC1FC3929B6A}">
      <dsp:nvSpPr>
        <dsp:cNvPr id="0" name=""/>
        <dsp:cNvSpPr/>
      </dsp:nvSpPr>
      <dsp:spPr>
        <a:xfrm>
          <a:off x="3555883" y="687704"/>
          <a:ext cx="1000049" cy="155872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558720"/>
              </a:lnTo>
              <a:lnTo>
                <a:pt x="1000049" y="1558720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6DE0C81-D306-452F-8C3B-6F067735B051}">
      <dsp:nvSpPr>
        <dsp:cNvPr id="0" name=""/>
        <dsp:cNvSpPr/>
      </dsp:nvSpPr>
      <dsp:spPr>
        <a:xfrm>
          <a:off x="4555933" y="2072191"/>
          <a:ext cx="1269877" cy="34846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400" kern="1200" dirty="0"/>
            <a:t>FIP Fechado</a:t>
          </a:r>
        </a:p>
      </dsp:txBody>
      <dsp:txXfrm>
        <a:off x="4566139" y="2082397"/>
        <a:ext cx="1249465" cy="328055"/>
      </dsp:txXfrm>
    </dsp:sp>
    <dsp:sp modelId="{B2AE92D9-C2D0-4295-BAEF-6A8980B1B4D4}">
      <dsp:nvSpPr>
        <dsp:cNvPr id="0" name=""/>
        <dsp:cNvSpPr/>
      </dsp:nvSpPr>
      <dsp:spPr>
        <a:xfrm>
          <a:off x="3555883" y="687704"/>
          <a:ext cx="1000049" cy="199430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994305"/>
              </a:lnTo>
              <a:lnTo>
                <a:pt x="1000049" y="1994305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418ECE5-459E-44B3-8FCB-8B058EC04224}">
      <dsp:nvSpPr>
        <dsp:cNvPr id="0" name=""/>
        <dsp:cNvSpPr/>
      </dsp:nvSpPr>
      <dsp:spPr>
        <a:xfrm>
          <a:off x="4555933" y="2507776"/>
          <a:ext cx="1269877" cy="34846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400" kern="1200" dirty="0"/>
            <a:t>Fundo Imobiliário</a:t>
          </a:r>
        </a:p>
      </dsp:txBody>
      <dsp:txXfrm>
        <a:off x="4566139" y="2517982"/>
        <a:ext cx="1249465" cy="32805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0.81927</cdr:x>
      <cdr:y>0.52903</cdr:y>
    </cdr:from>
    <cdr:to>
      <cdr:x>0.85939</cdr:x>
      <cdr:y>0.85997</cdr:y>
    </cdr:to>
    <cdr:sp macro="" textlink="">
      <cdr:nvSpPr>
        <cdr:cNvPr id="9" name="Seta: para Baixo 8">
          <a:extLst xmlns:a="http://schemas.openxmlformats.org/drawingml/2006/main">
            <a:ext uri="{FF2B5EF4-FFF2-40B4-BE49-F238E27FC236}">
              <a16:creationId xmlns:a16="http://schemas.microsoft.com/office/drawing/2014/main" id="{4A1A8B9E-F414-4177-A7FC-EE81AD416907}"/>
            </a:ext>
          </a:extLst>
        </cdr:cNvPr>
        <cdr:cNvSpPr/>
      </cdr:nvSpPr>
      <cdr:spPr>
        <a:xfrm xmlns:a="http://schemas.openxmlformats.org/drawingml/2006/main" rot="19000224">
          <a:off x="6861670" y="2612322"/>
          <a:ext cx="336038" cy="1634193"/>
        </a:xfrm>
        <a:prstGeom xmlns:a="http://schemas.openxmlformats.org/drawingml/2006/main" prst="downArrow">
          <a:avLst/>
        </a:prstGeom>
        <a:solidFill xmlns:a="http://schemas.openxmlformats.org/drawingml/2006/main">
          <a:srgbClr val="ED7D31">
            <a:lumMod val="60000"/>
            <a:lumOff val="40000"/>
          </a:srgbClr>
        </a:solidFill>
        <a:ln xmlns:a="http://schemas.openxmlformats.org/drawingml/2006/main" w="25400" cap="flat" cmpd="sng" algn="ctr">
          <a:solidFill>
            <a:srgbClr val="002060"/>
          </a:solidFill>
          <a:prstDash val="solid"/>
        </a:ln>
        <a:effectLst xmlns:a="http://schemas.openxmlformats.org/drawingml/2006/main"/>
      </cdr:spPr>
      <cdr:txBody>
        <a:bodyPr xmlns:a="http://schemas.openxmlformats.org/drawingml/2006/main" vert="vert" rtlCol="0" anchor="ctr"/>
        <a:lstStyle xmlns:a="http://schemas.openxmlformats.org/drawingml/2006/main">
          <a:defPPr>
            <a:defRPr lang="pt-BR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marL="0" marR="0" lvl="0" indent="0" algn="ctr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>
              <a:srgbClr val="000000"/>
            </a:buClr>
            <a:buSzTx/>
            <a:buFont typeface="Arial"/>
            <a:buNone/>
            <a:tabLst/>
            <a:defRPr/>
          </a:pPr>
          <a:r>
            <a:rPr lang="pt-BR" sz="1200" kern="0" dirty="0">
              <a:solidFill>
                <a:schemeClr val="accent1">
                  <a:lumMod val="75000"/>
                </a:schemeClr>
              </a:solidFill>
              <a:latin typeface="Arial"/>
              <a:sym typeface="Arial"/>
            </a:rPr>
            <a:t>12,25%</a:t>
          </a:r>
          <a:endParaRPr kumimoji="0" lang="pt-BR" sz="1200" b="0" i="0" u="none" strike="noStrike" kern="0" cap="none" spc="0" normalizeH="0" baseline="0" noProof="0" dirty="0">
            <a:ln>
              <a:noFill/>
            </a:ln>
            <a:solidFill>
              <a:schemeClr val="accent1">
                <a:lumMod val="75000"/>
              </a:schemeClr>
            </a:solidFill>
            <a:effectLst/>
            <a:uLnTx/>
            <a:uFillTx/>
            <a:latin typeface="Arial"/>
            <a:ea typeface="+mn-ea"/>
            <a:cs typeface="+mn-cs"/>
            <a:sym typeface="Arial"/>
          </a:endParaRP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4" y="0"/>
            <a:ext cx="3076363" cy="513508"/>
          </a:xfrm>
          <a:prstGeom prst="rect">
            <a:avLst/>
          </a:prstGeom>
        </p:spPr>
        <p:txBody>
          <a:bodyPr vert="horz" lIns="94771" tIns="47384" rIns="94771" bIns="47384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4021298" y="0"/>
            <a:ext cx="3076363" cy="513508"/>
          </a:xfrm>
          <a:prstGeom prst="rect">
            <a:avLst/>
          </a:prstGeom>
        </p:spPr>
        <p:txBody>
          <a:bodyPr vert="horz" lIns="94771" tIns="47384" rIns="94771" bIns="47384" rtlCol="0"/>
          <a:lstStyle>
            <a:lvl1pPr algn="r">
              <a:defRPr sz="1200"/>
            </a:lvl1pPr>
          </a:lstStyle>
          <a:p>
            <a:fld id="{A77317EF-FF60-4635-AFAB-AA42064EA317}" type="datetimeFigureOut">
              <a:rPr lang="pt-BR" smtClean="0"/>
              <a:t>05/10/2021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052513" y="1277938"/>
            <a:ext cx="4994275" cy="3457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771" tIns="47384" rIns="94771" bIns="47384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709931" y="4925410"/>
            <a:ext cx="5679440" cy="4029880"/>
          </a:xfrm>
          <a:prstGeom prst="rect">
            <a:avLst/>
          </a:prstGeom>
        </p:spPr>
        <p:txBody>
          <a:bodyPr vert="horz" lIns="94771" tIns="47384" rIns="94771" bIns="47384" rtlCol="0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4" y="9721107"/>
            <a:ext cx="3076363" cy="513508"/>
          </a:xfrm>
          <a:prstGeom prst="rect">
            <a:avLst/>
          </a:prstGeom>
        </p:spPr>
        <p:txBody>
          <a:bodyPr vert="horz" lIns="94771" tIns="47384" rIns="94771" bIns="47384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4021298" y="9721107"/>
            <a:ext cx="3076363" cy="513508"/>
          </a:xfrm>
          <a:prstGeom prst="rect">
            <a:avLst/>
          </a:prstGeom>
        </p:spPr>
        <p:txBody>
          <a:bodyPr vert="horz" lIns="94771" tIns="47384" rIns="94771" bIns="47384" rtlCol="0" anchor="b"/>
          <a:lstStyle>
            <a:lvl1pPr algn="r">
              <a:defRPr sz="1200"/>
            </a:lvl1pPr>
          </a:lstStyle>
          <a:p>
            <a:fld id="{099A384B-F2AC-4880-8101-31966C713FD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287068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1122363"/>
            <a:ext cx="84201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38250" y="3602038"/>
            <a:ext cx="74295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C7FD45-1854-4A9E-9F56-5E7C0BE0C33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495062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C7FD45-1854-4A9E-9F56-5E7C0BE0C33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109940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8982" y="365125"/>
            <a:ext cx="2135981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1038" y="365125"/>
            <a:ext cx="6284119" cy="5811838"/>
          </a:xfrm>
        </p:spPr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C7FD45-1854-4A9E-9F56-5E7C0BE0C33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815643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10" descr="shape_18.png">
            <a:extLst>
              <a:ext uri="{FF2B5EF4-FFF2-40B4-BE49-F238E27FC236}">
                <a16:creationId xmlns:a16="http://schemas.microsoft.com/office/drawing/2014/main" id="{147F6A5B-EC0C-47E5-A2E2-9C41F40D7B8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0807" y="-13252"/>
            <a:ext cx="9904410" cy="184456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C7FD45-1854-4A9E-9F56-5E7C0BE0C339}" type="slidenum">
              <a:rPr lang="pt-BR" smtClean="0"/>
              <a:t>‹nº›</a:t>
            </a:fld>
            <a:endParaRPr lang="pt-BR"/>
          </a:p>
        </p:txBody>
      </p:sp>
      <p:pic>
        <p:nvPicPr>
          <p:cNvPr id="7" name="Imagem 6">
            <a:extLst>
              <a:ext uri="{FF2B5EF4-FFF2-40B4-BE49-F238E27FC236}">
                <a16:creationId xmlns:a16="http://schemas.microsoft.com/office/drawing/2014/main" id="{BDFE11E8-432B-4F27-B4D4-C3203EA320B5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9596" y="365127"/>
            <a:ext cx="2051898" cy="7721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22590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5879" y="1709740"/>
            <a:ext cx="8543925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879" y="4589465"/>
            <a:ext cx="8543925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C7FD45-1854-4A9E-9F56-5E7C0BE0C33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200709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1038" y="1825625"/>
            <a:ext cx="4210050" cy="4351338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14913" y="1825625"/>
            <a:ext cx="4210050" cy="4351338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C7FD45-1854-4A9E-9F56-5E7C0BE0C33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017529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365127"/>
            <a:ext cx="8543925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2329" y="1681163"/>
            <a:ext cx="4190702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2329" y="2505075"/>
            <a:ext cx="4190702" cy="3684588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4913" y="1681163"/>
            <a:ext cx="4211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14913" y="2505075"/>
            <a:ext cx="4211340" cy="3684588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C7FD45-1854-4A9E-9F56-5E7C0BE0C33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447905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C7FD45-1854-4A9E-9F56-5E7C0BE0C33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709530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C7FD45-1854-4A9E-9F56-5E7C0BE0C33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180594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11340" y="987427"/>
            <a:ext cx="5014913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C7FD45-1854-4A9E-9F56-5E7C0BE0C33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782466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211340" y="987427"/>
            <a:ext cx="5014913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C7FD45-1854-4A9E-9F56-5E7C0BE0C33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411746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1038" y="365127"/>
            <a:ext cx="854392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C7FD45-1854-4A9E-9F56-5E7C0BE0C33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949308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mailto:ouvidoria@portoseguro.com.br" TargetMode="External"/><Relationship Id="rId7" Type="http://schemas.openxmlformats.org/officeDocument/2006/relationships/image" Target="../media/image22.png"/><Relationship Id="rId2" Type="http://schemas.openxmlformats.org/officeDocument/2006/relationships/hyperlink" Target="mailto:.relacionamento.investimentos@portoseguro.com.br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hyperlink" Target="http://www.portoseguroinvestimentos.com.br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sv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 cstate="print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" y="0"/>
            <a:ext cx="9905532" cy="6602845"/>
          </a:xfrm>
          <a:prstGeom prst="rect">
            <a:avLst/>
          </a:prstGeom>
        </p:spPr>
      </p:pic>
      <p:pic>
        <p:nvPicPr>
          <p:cNvPr id="5" name="Picture 8" descr="shape_11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V="1">
            <a:off x="468" y="4773030"/>
            <a:ext cx="9905532" cy="2802187"/>
          </a:xfrm>
          <a:prstGeom prst="rect">
            <a:avLst/>
          </a:prstGeom>
        </p:spPr>
      </p:pic>
      <p:pic>
        <p:nvPicPr>
          <p:cNvPr id="6" name="Imagem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12851" y="5434211"/>
            <a:ext cx="852241" cy="1115135"/>
          </a:xfrm>
          <a:prstGeom prst="rect">
            <a:avLst/>
          </a:prstGeom>
        </p:spPr>
      </p:pic>
      <p:grpSp>
        <p:nvGrpSpPr>
          <p:cNvPr id="9" name="Grupo 8"/>
          <p:cNvGrpSpPr/>
          <p:nvPr/>
        </p:nvGrpSpPr>
        <p:grpSpPr>
          <a:xfrm>
            <a:off x="636248" y="5634952"/>
            <a:ext cx="7259259" cy="850289"/>
            <a:chOff x="636248" y="5650101"/>
            <a:chExt cx="7259259" cy="850289"/>
          </a:xfrm>
        </p:grpSpPr>
        <p:sp>
          <p:nvSpPr>
            <p:cNvPr id="7" name="Title Placeholder 1"/>
            <p:cNvSpPr txBox="1">
              <a:spLocks/>
            </p:cNvSpPr>
            <p:nvPr/>
          </p:nvSpPr>
          <p:spPr>
            <a:xfrm>
              <a:off x="2010492" y="5650101"/>
              <a:ext cx="5885015" cy="703704"/>
            </a:xfrm>
            <a:prstGeom prst="rect">
              <a:avLst/>
            </a:prstGeom>
          </p:spPr>
          <p:txBody>
            <a:bodyPr vert="horz" lIns="91440" tIns="45721" rIns="91440" bIns="45721" rtlCol="0" anchor="ctr">
              <a:normAutofit fontScale="85000" lnSpcReduction="20000"/>
            </a:bodyPr>
            <a:lstStyle>
              <a:lvl1pPr algn="ctr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l" defTabSz="914423">
                <a:defRPr/>
              </a:pPr>
              <a:r>
                <a:rPr lang="pt-BR" sz="3600" dirty="0">
                  <a:solidFill>
                    <a:srgbClr val="0F487D"/>
                  </a:solidFill>
                  <a:latin typeface="Trebuchet MS" panose="020B0603020202020204" pitchFamily="34" charset="0"/>
                </a:rPr>
                <a:t>Porto Seguro Investimentos</a:t>
              </a:r>
            </a:p>
            <a:p>
              <a:pPr algn="l" defTabSz="914423">
                <a:defRPr/>
              </a:pPr>
              <a:r>
                <a:rPr lang="pt-BR" sz="2300" dirty="0">
                  <a:solidFill>
                    <a:srgbClr val="0F487D"/>
                  </a:solidFill>
                  <a:latin typeface="Trebuchet MS" panose="020B0603020202020204" pitchFamily="34" charset="0"/>
                </a:rPr>
                <a:t>Estratégias de alocação em Renda Fixa</a:t>
              </a:r>
              <a:endParaRPr lang="pt-BR" sz="3600" dirty="0">
                <a:solidFill>
                  <a:srgbClr val="0F487D"/>
                </a:solidFill>
                <a:latin typeface="Trebuchet MS" panose="020B0603020202020204" pitchFamily="34" charset="0"/>
              </a:endParaRPr>
            </a:p>
          </p:txBody>
        </p:sp>
        <p:sp>
          <p:nvSpPr>
            <p:cNvPr id="8" name="Text Placeholder 2"/>
            <p:cNvSpPr txBox="1">
              <a:spLocks/>
            </p:cNvSpPr>
            <p:nvPr/>
          </p:nvSpPr>
          <p:spPr>
            <a:xfrm>
              <a:off x="636248" y="6127863"/>
              <a:ext cx="5552517" cy="372527"/>
            </a:xfrm>
            <a:prstGeom prst="rect">
              <a:avLst/>
            </a:prstGeom>
          </p:spPr>
          <p:txBody>
            <a:bodyPr vert="horz" lIns="91440" tIns="45721" rIns="91440" bIns="45721" rtlCol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 baseline="0">
                  <a:solidFill>
                    <a:schemeClr val="tx1"/>
                  </a:solidFill>
                  <a:latin typeface="Trebuchet MS" panose="020B0603020202020204" pitchFamily="34" charset="0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 defTabSz="914423">
                <a:spcBef>
                  <a:spcPts val="1001"/>
                </a:spcBef>
                <a:defRPr/>
              </a:pPr>
              <a:endParaRPr lang="en-US" sz="1800" dirty="0">
                <a:solidFill>
                  <a:srgbClr val="404040"/>
                </a:solidFill>
              </a:endParaRPr>
            </a:p>
          </p:txBody>
        </p:sp>
      </p:grpSp>
      <p:grpSp>
        <p:nvGrpSpPr>
          <p:cNvPr id="14" name="Agrupar 13">
            <a:extLst>
              <a:ext uri="{FF2B5EF4-FFF2-40B4-BE49-F238E27FC236}">
                <a16:creationId xmlns:a16="http://schemas.microsoft.com/office/drawing/2014/main" id="{F13D41B4-D75C-4B0E-9AA0-3D52A07FD782}"/>
              </a:ext>
            </a:extLst>
          </p:cNvPr>
          <p:cNvGrpSpPr/>
          <p:nvPr/>
        </p:nvGrpSpPr>
        <p:grpSpPr>
          <a:xfrm>
            <a:off x="1650549" y="351722"/>
            <a:ext cx="7105421" cy="4310858"/>
            <a:chOff x="1481873" y="238415"/>
            <a:chExt cx="7105421" cy="4310858"/>
          </a:xfrm>
        </p:grpSpPr>
        <p:pic>
          <p:nvPicPr>
            <p:cNvPr id="11" name="Imagem 10">
              <a:extLst>
                <a:ext uri="{FF2B5EF4-FFF2-40B4-BE49-F238E27FC236}">
                  <a16:creationId xmlns:a16="http://schemas.microsoft.com/office/drawing/2014/main" id="{D5A83E69-D5F6-4C59-89E8-7A7291B9123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481873" y="238415"/>
              <a:ext cx="7105421" cy="3767526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  <p:pic>
          <p:nvPicPr>
            <p:cNvPr id="13" name="Imagem 12">
              <a:extLst>
                <a:ext uri="{FF2B5EF4-FFF2-40B4-BE49-F238E27FC236}">
                  <a16:creationId xmlns:a16="http://schemas.microsoft.com/office/drawing/2014/main" id="{E03CEFF1-BF16-4258-B2A5-89B0EC1A48FB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1481873" y="3876584"/>
              <a:ext cx="7105421" cy="672689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</p:grpSp>
    </p:spTree>
    <p:extLst>
      <p:ext uri="{BB962C8B-B14F-4D97-AF65-F5344CB8AC3E}">
        <p14:creationId xmlns:p14="http://schemas.microsoft.com/office/powerpoint/2010/main" val="368506554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>
          <a:xfrm>
            <a:off x="7677150" y="6492875"/>
            <a:ext cx="2228850" cy="365125"/>
          </a:xfrm>
        </p:spPr>
        <p:txBody>
          <a:bodyPr/>
          <a:lstStyle/>
          <a:p>
            <a:fld id="{5CC7FD45-1854-4A9E-9F56-5E7C0BE0C339}" type="slidenum">
              <a:rPr lang="pt-BR" smtClean="0"/>
              <a:t>10</a:t>
            </a:fld>
            <a:endParaRPr lang="pt-BR" dirty="0"/>
          </a:p>
        </p:txBody>
      </p:sp>
      <p:sp>
        <p:nvSpPr>
          <p:cNvPr id="11" name="Title Placeholder 1">
            <a:extLst>
              <a:ext uri="{FF2B5EF4-FFF2-40B4-BE49-F238E27FC236}">
                <a16:creationId xmlns:a16="http://schemas.microsoft.com/office/drawing/2014/main" id="{FEF5E94E-BCF3-4A0B-AEB1-80E338503F7A}"/>
              </a:ext>
            </a:extLst>
          </p:cNvPr>
          <p:cNvSpPr txBox="1">
            <a:spLocks/>
          </p:cNvSpPr>
          <p:nvPr/>
        </p:nvSpPr>
        <p:spPr>
          <a:xfrm>
            <a:off x="551384" y="489060"/>
            <a:ext cx="5370022" cy="456921"/>
          </a:xfrm>
          <a:prstGeom prst="rect">
            <a:avLst/>
          </a:prstGeom>
        </p:spPr>
        <p:txBody>
          <a:bodyPr vert="horz" wrap="none" lIns="91440" tIns="45721" rIns="91440" bIns="45721" rtlCol="0" anchor="ctr">
            <a:normAutofit fontScale="90000" lnSpcReduction="20000"/>
          </a:bodyPr>
          <a:lstStyle>
            <a:lvl1pPr>
              <a:defRPr sz="3600" baseline="0">
                <a:solidFill>
                  <a:schemeClr val="bg1"/>
                </a:solidFill>
                <a:latin typeface="Trebuchet MS" panose="020B0603020202020204" pitchFamily="34" charset="0"/>
              </a:defRPr>
            </a:lvl1pPr>
          </a:lstStyle>
          <a:p>
            <a:pPr defTabSz="914423">
              <a:lnSpc>
                <a:spcPct val="90000"/>
              </a:lnSpc>
              <a:spcBef>
                <a:spcPct val="0"/>
              </a:spcBef>
              <a:defRPr/>
            </a:pPr>
            <a:r>
              <a:rPr lang="pt-BR" dirty="0">
                <a:solidFill>
                  <a:srgbClr val="075C92"/>
                </a:solidFill>
              </a:rPr>
              <a:t>Outras “Janelas”</a:t>
            </a:r>
            <a:endParaRPr lang="en-US" dirty="0">
              <a:solidFill>
                <a:srgbClr val="075C92"/>
              </a:solidFill>
            </a:endParaRPr>
          </a:p>
        </p:txBody>
      </p:sp>
      <p:pic>
        <p:nvPicPr>
          <p:cNvPr id="7" name="Imagem 6">
            <a:extLst>
              <a:ext uri="{FF2B5EF4-FFF2-40B4-BE49-F238E27FC236}">
                <a16:creationId xmlns:a16="http://schemas.microsoft.com/office/drawing/2014/main" id="{6606B09C-9C6C-41F3-819A-4FCE5505C93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9807" y="1833213"/>
            <a:ext cx="3066513" cy="4659662"/>
          </a:xfrm>
          <a:prstGeom prst="rect">
            <a:avLst/>
          </a:prstGeom>
        </p:spPr>
      </p:pic>
      <p:pic>
        <p:nvPicPr>
          <p:cNvPr id="8" name="Imagem 7">
            <a:extLst>
              <a:ext uri="{FF2B5EF4-FFF2-40B4-BE49-F238E27FC236}">
                <a16:creationId xmlns:a16="http://schemas.microsoft.com/office/drawing/2014/main" id="{E71CA688-15FA-4EDF-ADB5-1052187CCF4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19792" y="1833213"/>
            <a:ext cx="3166006" cy="2583143"/>
          </a:xfrm>
          <a:prstGeom prst="rect">
            <a:avLst/>
          </a:prstGeom>
        </p:spPr>
      </p:pic>
      <p:pic>
        <p:nvPicPr>
          <p:cNvPr id="10" name="Imagem 9">
            <a:extLst>
              <a:ext uri="{FF2B5EF4-FFF2-40B4-BE49-F238E27FC236}">
                <a16:creationId xmlns:a16="http://schemas.microsoft.com/office/drawing/2014/main" id="{2C61BD2B-2653-40EC-923D-0231C23D8C5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39270" y="1833213"/>
            <a:ext cx="2966923" cy="465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755544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Placeholder 1"/>
          <p:cNvSpPr txBox="1">
            <a:spLocks/>
          </p:cNvSpPr>
          <p:nvPr/>
        </p:nvSpPr>
        <p:spPr>
          <a:xfrm>
            <a:off x="551384" y="489060"/>
            <a:ext cx="9673788" cy="456921"/>
          </a:xfrm>
          <a:prstGeom prst="rect">
            <a:avLst/>
          </a:prstGeom>
        </p:spPr>
        <p:txBody>
          <a:bodyPr vert="horz" wrap="none" lIns="91440" tIns="45721" rIns="91440" bIns="45721" rtlCol="0" anchor="ctr">
            <a:normAutofit fontScale="90000" lnSpcReduction="20000"/>
          </a:bodyPr>
          <a:lstStyle>
            <a:lvl1pPr>
              <a:defRPr sz="3600" baseline="0">
                <a:solidFill>
                  <a:schemeClr val="bg1"/>
                </a:solidFill>
                <a:latin typeface="Trebuchet MS" panose="020B0603020202020204" pitchFamily="34" charset="0"/>
              </a:defRPr>
            </a:lvl1pPr>
          </a:lstStyle>
          <a:p>
            <a:pPr defTabSz="914423">
              <a:lnSpc>
                <a:spcPct val="90000"/>
              </a:lnSpc>
              <a:spcBef>
                <a:spcPct val="0"/>
              </a:spcBef>
              <a:defRPr/>
            </a:pPr>
            <a:r>
              <a:rPr lang="pt-BR" dirty="0">
                <a:solidFill>
                  <a:srgbClr val="075C92"/>
                </a:solidFill>
              </a:rPr>
              <a:t>Contatos</a:t>
            </a:r>
            <a:endParaRPr lang="en-US" dirty="0">
              <a:solidFill>
                <a:srgbClr val="075C92"/>
              </a:solidFill>
            </a:endParaRPr>
          </a:p>
        </p:txBody>
      </p:sp>
      <p:sp>
        <p:nvSpPr>
          <p:cNvPr id="13" name="Retângulo 12"/>
          <p:cNvSpPr/>
          <p:nvPr/>
        </p:nvSpPr>
        <p:spPr>
          <a:xfrm>
            <a:off x="551384" y="1854145"/>
            <a:ext cx="3994112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kumimoji="0" lang="pt-BR" sz="1600" b="1" u="none" strike="noStrike" kern="1200" cap="none" spc="0" normalizeH="0" baseline="0" noProof="0" dirty="0">
                <a:ln>
                  <a:noFill/>
                </a:ln>
                <a:solidFill>
                  <a:srgbClr val="075C92"/>
                </a:solidFill>
                <a:effectLst/>
                <a:uLnTx/>
                <a:uFillTx/>
                <a:latin typeface="Trebuchet MS" panose="020B0603020202020204" pitchFamily="34" charset="0"/>
                <a:ea typeface="ＭＳ Ｐゴシック" charset="0"/>
                <a:cs typeface="Arial" panose="020B0604020202020204" pitchFamily="34" charset="0"/>
              </a:rPr>
              <a:t>Daniel </a:t>
            </a:r>
            <a:r>
              <a:rPr kumimoji="0" lang="pt-BR" sz="1600" b="1" u="none" strike="noStrike" kern="1200" cap="none" spc="0" normalizeH="0" baseline="0" noProof="0" dirty="0" err="1">
                <a:ln>
                  <a:noFill/>
                </a:ln>
                <a:solidFill>
                  <a:srgbClr val="075C92"/>
                </a:solidFill>
                <a:effectLst/>
                <a:uLnTx/>
                <a:uFillTx/>
                <a:latin typeface="Trebuchet MS" panose="020B0603020202020204" pitchFamily="34" charset="0"/>
                <a:ea typeface="ＭＳ Ｐゴシック" charset="0"/>
                <a:cs typeface="Arial" panose="020B0604020202020204" pitchFamily="34" charset="0"/>
              </a:rPr>
              <a:t>Varajão</a:t>
            </a:r>
            <a:r>
              <a:rPr kumimoji="0" lang="pt-BR" sz="1600" b="1" u="none" strike="noStrike" kern="1200" cap="none" spc="0" normalizeH="0" baseline="0" noProof="0" dirty="0">
                <a:ln>
                  <a:noFill/>
                </a:ln>
                <a:solidFill>
                  <a:srgbClr val="075C92"/>
                </a:solidFill>
                <a:effectLst/>
                <a:uLnTx/>
                <a:uFillTx/>
                <a:latin typeface="Trebuchet MS" panose="020B0603020202020204" pitchFamily="34" charset="0"/>
                <a:ea typeface="ＭＳ Ｐゴシック" charset="0"/>
                <a:cs typeface="Arial" panose="020B0604020202020204" pitchFamily="34" charset="0"/>
              </a:rPr>
              <a:t> T. Soares, </a:t>
            </a:r>
            <a:r>
              <a:rPr kumimoji="0" lang="pt-BR" sz="1600" b="1" u="none" strike="noStrike" kern="1200" cap="none" spc="0" normalizeH="0" baseline="0" noProof="0" dirty="0" err="1">
                <a:ln>
                  <a:noFill/>
                </a:ln>
                <a:solidFill>
                  <a:srgbClr val="075C92"/>
                </a:solidFill>
                <a:effectLst/>
                <a:uLnTx/>
                <a:uFillTx/>
                <a:latin typeface="Trebuchet MS" panose="020B0603020202020204" pitchFamily="34" charset="0"/>
                <a:ea typeface="ＭＳ Ｐゴシック" charset="0"/>
                <a:cs typeface="Arial" panose="020B0604020202020204" pitchFamily="34" charset="0"/>
              </a:rPr>
              <a:t>MsC</a:t>
            </a:r>
            <a:r>
              <a:rPr kumimoji="0" lang="pt-BR" sz="1600" b="1" u="none" strike="noStrike" kern="1200" cap="none" spc="0" normalizeH="0" baseline="0" noProof="0" dirty="0">
                <a:ln>
                  <a:noFill/>
                </a:ln>
                <a:solidFill>
                  <a:srgbClr val="075C92"/>
                </a:solidFill>
                <a:effectLst/>
                <a:uLnTx/>
                <a:uFillTx/>
                <a:latin typeface="Trebuchet MS" panose="020B0603020202020204" pitchFamily="34" charset="0"/>
                <a:ea typeface="ＭＳ Ｐゴシック" charset="0"/>
                <a:cs typeface="Arial" panose="020B0604020202020204" pitchFamily="34" charset="0"/>
              </a:rPr>
              <a:t>, CFP</a:t>
            </a:r>
            <a:r>
              <a:rPr lang="pt-BR" sz="1600" b="1" baseline="30000" dirty="0">
                <a:solidFill>
                  <a:srgbClr val="075C92"/>
                </a:solidFill>
                <a:latin typeface="Trebuchet MS" panose="020B0603020202020204" pitchFamily="34" charset="0"/>
                <a:ea typeface="ＭＳ Ｐゴシック" charset="0"/>
                <a:cs typeface="Arial" panose="020B0604020202020204" pitchFamily="34" charset="0"/>
              </a:rPr>
              <a:t> ®</a:t>
            </a:r>
            <a:endParaRPr lang="pt-BR" sz="1400" dirty="0">
              <a:solidFill>
                <a:srgbClr val="404040"/>
              </a:solidFill>
              <a:latin typeface="Trebuchet MS" panose="020B0603020202020204" pitchFamily="34" charset="0"/>
              <a:ea typeface="ＭＳ Ｐゴシック" charset="0"/>
              <a:cs typeface="Arial" panose="020B0604020202020204" pitchFamily="34" charset="0"/>
            </a:endParaRPr>
          </a:p>
          <a:p>
            <a:pPr lvl="0" defTabSz="457200">
              <a:defRPr/>
            </a:pPr>
            <a:r>
              <a:rPr lang="pt-BR" sz="1400" dirty="0">
                <a:solidFill>
                  <a:srgbClr val="404040"/>
                </a:solidFill>
                <a:latin typeface="Trebuchet MS" panose="020B0603020202020204" pitchFamily="34" charset="0"/>
                <a:ea typeface="ＭＳ Ｐゴシック" charset="0"/>
                <a:cs typeface="Arial" panose="020B0604020202020204" pitchFamily="34" charset="0"/>
              </a:rPr>
              <a:t>E-mail: </a:t>
            </a:r>
            <a:r>
              <a:rPr lang="pt-BR" sz="1400" dirty="0" err="1">
                <a:solidFill>
                  <a:srgbClr val="404040"/>
                </a:solidFill>
                <a:latin typeface="Trebuchet MS" panose="020B0603020202020204" pitchFamily="34" charset="0"/>
                <a:ea typeface="ＭＳ Ｐゴシック" charset="0"/>
                <a:cs typeface="Arial" panose="020B0604020202020204" pitchFamily="34" charset="0"/>
              </a:rPr>
              <a:t>daniel.varajao</a:t>
            </a:r>
            <a:r>
              <a:rPr kumimoji="0" lang="pt-BR" sz="1400" b="0" u="none" strike="noStrike" kern="120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Trebuchet MS" panose="020B0603020202020204" pitchFamily="34" charset="0"/>
                <a:ea typeface="ＭＳ Ｐゴシック" charset="0"/>
                <a:cs typeface="Arial" panose="020B0604020202020204" pitchFamily="34" charset="0"/>
              </a:rPr>
              <a:t>@portoseguro.com.br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400" b="0" u="none" strike="noStrike" kern="120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Trebuchet MS" panose="020B0603020202020204" pitchFamily="34" charset="0"/>
                <a:ea typeface="ＭＳ Ｐゴシック" charset="0"/>
                <a:cs typeface="Arial" panose="020B0604020202020204" pitchFamily="34" charset="0"/>
              </a:rPr>
              <a:t>(11) 2393-9454   /  (11) 97277-9404</a:t>
            </a:r>
          </a:p>
        </p:txBody>
      </p:sp>
      <p:sp>
        <p:nvSpPr>
          <p:cNvPr id="11" name="CaixaDeTexto 10"/>
          <p:cNvSpPr txBox="1">
            <a:spLocks noChangeArrowheads="1"/>
          </p:cNvSpPr>
          <p:nvPr/>
        </p:nvSpPr>
        <p:spPr bwMode="auto">
          <a:xfrm>
            <a:off x="308757" y="4912177"/>
            <a:ext cx="7368393" cy="16389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algn="just" eaLnBrk="1" hangingPunct="1">
              <a:defRPr/>
            </a:pPr>
            <a:r>
              <a:rPr lang="pt-BR" sz="1050" b="1" i="1" dirty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PS Investimentos</a:t>
            </a:r>
          </a:p>
          <a:p>
            <a:pPr algn="just" eaLnBrk="1" hangingPunct="1">
              <a:defRPr/>
            </a:pPr>
            <a:r>
              <a:rPr lang="pt-BR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Alameda Ribeiro da Silva, 275 - 1º andar, São Paulo - SP - 01217-010 | E-mail: </a:t>
            </a:r>
            <a:r>
              <a:rPr lang="pt-BR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anose="020B0603020202020204" pitchFamily="34" charset="0"/>
                <a:cs typeface="Arial" panose="020B0604020202020204" pitchFamily="34" charset="0"/>
                <a:hlinkClick r:id="rId2"/>
              </a:rPr>
              <a:t>relacionamento.investimentos@portoseguro.com.br</a:t>
            </a:r>
            <a:r>
              <a:rPr lang="pt-BR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 | Central de Atendimento: (11) 3366-3525 de segunda à sexta-feira, das 8h15 às 17h30. SAC: 0800-727-2763 - cancelamento, reclamações e informações. 0800-727-8736 - exclusivo para deficientes auditivos, por meio de equipamento habilitado para esta finalidade. Todos os dias, 24h. Ouvidoria: 0800-727-1184. De segunda à sexta-feira, das 8h15 às 18h30. E-Mail: </a:t>
            </a:r>
            <a:r>
              <a:rPr lang="pt-BR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anose="020B0603020202020204" pitchFamily="34" charset="0"/>
                <a:cs typeface="Arial" panose="020B0604020202020204" pitchFamily="34" charset="0"/>
                <a:hlinkClick r:id="rId3"/>
              </a:rPr>
              <a:t>ouvidoria@portoseguro.com.br</a:t>
            </a:r>
            <a:r>
              <a:rPr lang="pt-BR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 | Leia o Prospecto, o Formulário de Informações Complementares, Lâmina de Informações Essenciais e o Regulamento antes de investir. Central de Atendimento: (11) 3366-3598/SAC 0800-727-2763/0800-727-8736 Atendimento para deficientes auditivos. Ouvidoria: 0800-727-1184 | 3366-3184 </a:t>
            </a:r>
            <a:r>
              <a:rPr lang="pt-BR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anose="020B0603020202020204" pitchFamily="34" charset="0"/>
                <a:cs typeface="Arial" panose="020B0604020202020204" pitchFamily="34" charset="0"/>
                <a:hlinkClick r:id="rId3"/>
              </a:rPr>
              <a:t>ouvidoria@portoseguro.com.br</a:t>
            </a:r>
            <a:r>
              <a:rPr lang="pt-BR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, (</a:t>
            </a:r>
            <a:r>
              <a:rPr lang="pt-BR" sz="9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Seg</a:t>
            </a:r>
            <a:r>
              <a:rPr lang="pt-BR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 à Sexta das 8h15 às 18h30, exceto feriados). Fale Conosco: porto.investimentos@portoseguro.com.br. SUPERVISÃO E FISCALIZAÇÃO: Comissão de Valores Mobiliários – CVM Serviço de Atendimento ao Cidadão em www.cvm.gov.br. Documentos legais dos fundos como regulamento, lâmina de informações essenciais (quando está for obrigatória) e outros, podem ser consultados no seguinte endereço eletrônico </a:t>
            </a:r>
            <a:r>
              <a:rPr lang="pt-BR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anose="020B0603020202020204" pitchFamily="34" charset="0"/>
                <a:cs typeface="Arial" panose="020B0604020202020204" pitchFamily="34" charset="0"/>
                <a:hlinkClick r:id="rId4"/>
              </a:rPr>
              <a:t>www.portoseguroinvestimentos.com.br</a:t>
            </a:r>
            <a:r>
              <a:rPr lang="pt-BR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	</a:t>
            </a:r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848599" y="5152297"/>
            <a:ext cx="1926503" cy="1182727"/>
          </a:xfrm>
          <a:prstGeom prst="rect">
            <a:avLst/>
          </a:prstGeom>
        </p:spPr>
      </p:pic>
      <p:pic>
        <p:nvPicPr>
          <p:cNvPr id="16" name="Picture 16" descr="shape_27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591" y="4430349"/>
            <a:ext cx="9905999" cy="583640"/>
          </a:xfrm>
          <a:prstGeom prst="rect">
            <a:avLst/>
          </a:prstGeom>
        </p:spPr>
      </p:pic>
      <p:pic>
        <p:nvPicPr>
          <p:cNvPr id="2" name="Imagem 1">
            <a:extLst>
              <a:ext uri="{FF2B5EF4-FFF2-40B4-BE49-F238E27FC236}">
                <a16:creationId xmlns:a16="http://schemas.microsoft.com/office/drawing/2014/main" id="{38B85870-0DD9-4459-BA71-E811967795E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621166" y="1681108"/>
            <a:ext cx="3061923" cy="30619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72034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Placeholder 1"/>
          <p:cNvSpPr txBox="1">
            <a:spLocks/>
          </p:cNvSpPr>
          <p:nvPr/>
        </p:nvSpPr>
        <p:spPr>
          <a:xfrm>
            <a:off x="551384" y="489060"/>
            <a:ext cx="9673788" cy="456921"/>
          </a:xfrm>
          <a:prstGeom prst="rect">
            <a:avLst/>
          </a:prstGeom>
        </p:spPr>
        <p:txBody>
          <a:bodyPr vert="horz" wrap="none" lIns="91440" tIns="45721" rIns="91440" bIns="45721" rtlCol="0" anchor="ctr">
            <a:normAutofit fontScale="90000" lnSpcReduction="20000"/>
          </a:bodyPr>
          <a:lstStyle>
            <a:lvl1pPr>
              <a:defRPr sz="3600" baseline="0">
                <a:solidFill>
                  <a:schemeClr val="bg1"/>
                </a:solidFill>
                <a:latin typeface="Trebuchet MS" panose="020B0603020202020204" pitchFamily="34" charset="0"/>
              </a:defRPr>
            </a:lvl1pPr>
          </a:lstStyle>
          <a:p>
            <a:pPr defTabSz="914423">
              <a:lnSpc>
                <a:spcPct val="90000"/>
              </a:lnSpc>
              <a:spcBef>
                <a:spcPct val="0"/>
              </a:spcBef>
              <a:defRPr/>
            </a:pPr>
            <a:r>
              <a:rPr lang="pt-BR" dirty="0">
                <a:solidFill>
                  <a:srgbClr val="075C92"/>
                </a:solidFill>
              </a:rPr>
              <a:t>Classes de Ativos</a:t>
            </a:r>
            <a:endParaRPr lang="en-US" dirty="0">
              <a:solidFill>
                <a:srgbClr val="075C92"/>
              </a:solidFill>
            </a:endParaRPr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>
          <a:xfrm>
            <a:off x="7677150" y="6492875"/>
            <a:ext cx="2228850" cy="365125"/>
          </a:xfrm>
        </p:spPr>
        <p:txBody>
          <a:bodyPr/>
          <a:lstStyle/>
          <a:p>
            <a:fld id="{5CC7FD45-1854-4A9E-9F56-5E7C0BE0C339}" type="slidenum">
              <a:rPr lang="pt-BR" smtClean="0"/>
              <a:t>2</a:t>
            </a:fld>
            <a:endParaRPr lang="pt-BR"/>
          </a:p>
        </p:txBody>
      </p:sp>
      <p:graphicFrame>
        <p:nvGraphicFramePr>
          <p:cNvPr id="21" name="Diagrama 20">
            <a:extLst>
              <a:ext uri="{FF2B5EF4-FFF2-40B4-BE49-F238E27FC236}">
                <a16:creationId xmlns:a16="http://schemas.microsoft.com/office/drawing/2014/main" id="{0EC057A1-B153-4F87-93C4-B1439673175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868691481"/>
              </p:ext>
            </p:extLst>
          </p:nvPr>
        </p:nvGraphicFramePr>
        <p:xfrm>
          <a:off x="1780318" y="1987717"/>
          <a:ext cx="5825811" cy="407628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03450681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Placeholder 1"/>
          <p:cNvSpPr txBox="1">
            <a:spLocks/>
          </p:cNvSpPr>
          <p:nvPr/>
        </p:nvSpPr>
        <p:spPr>
          <a:xfrm>
            <a:off x="551384" y="489060"/>
            <a:ext cx="5370022" cy="456921"/>
          </a:xfrm>
          <a:prstGeom prst="rect">
            <a:avLst/>
          </a:prstGeom>
        </p:spPr>
        <p:txBody>
          <a:bodyPr vert="horz" wrap="none" lIns="91440" tIns="45721" rIns="91440" bIns="45721" rtlCol="0" anchor="ctr">
            <a:normAutofit fontScale="90000" lnSpcReduction="20000"/>
          </a:bodyPr>
          <a:lstStyle>
            <a:lvl1pPr>
              <a:defRPr sz="3600" baseline="0">
                <a:solidFill>
                  <a:schemeClr val="bg1"/>
                </a:solidFill>
                <a:latin typeface="Trebuchet MS" panose="020B0603020202020204" pitchFamily="34" charset="0"/>
              </a:defRPr>
            </a:lvl1pPr>
          </a:lstStyle>
          <a:p>
            <a:pPr defTabSz="914423">
              <a:lnSpc>
                <a:spcPct val="90000"/>
              </a:lnSpc>
              <a:spcBef>
                <a:spcPct val="0"/>
              </a:spcBef>
              <a:defRPr/>
            </a:pPr>
            <a:r>
              <a:rPr lang="pt-BR" dirty="0">
                <a:solidFill>
                  <a:srgbClr val="075C92"/>
                </a:solidFill>
              </a:rPr>
              <a:t>18 Anos em 1 minuto</a:t>
            </a:r>
            <a:endParaRPr lang="en-US" dirty="0">
              <a:solidFill>
                <a:srgbClr val="075C92"/>
              </a:solidFill>
            </a:endParaRPr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>
          <a:xfrm>
            <a:off x="7677150" y="6492875"/>
            <a:ext cx="2228850" cy="365125"/>
          </a:xfrm>
        </p:spPr>
        <p:txBody>
          <a:bodyPr/>
          <a:lstStyle/>
          <a:p>
            <a:fld id="{5CC7FD45-1854-4A9E-9F56-5E7C0BE0C339}" type="slidenum">
              <a:rPr lang="pt-BR" smtClean="0"/>
              <a:t>3</a:t>
            </a:fld>
            <a:endParaRPr lang="pt-BR"/>
          </a:p>
        </p:txBody>
      </p:sp>
      <p:sp>
        <p:nvSpPr>
          <p:cNvPr id="19" name="CaixaDeTexto 18">
            <a:extLst>
              <a:ext uri="{FF2B5EF4-FFF2-40B4-BE49-F238E27FC236}">
                <a16:creationId xmlns:a16="http://schemas.microsoft.com/office/drawing/2014/main" id="{37A3A62B-0A17-4FDC-A8E6-D5342ED20BCB}"/>
              </a:ext>
            </a:extLst>
          </p:cNvPr>
          <p:cNvSpPr txBox="1"/>
          <p:nvPr/>
        </p:nvSpPr>
        <p:spPr>
          <a:xfrm>
            <a:off x="2226535" y="945981"/>
            <a:ext cx="511353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dirty="0"/>
              <a:t>https://public.flourish.studio/visualisation/7389007/</a:t>
            </a:r>
          </a:p>
        </p:txBody>
      </p:sp>
      <p:pic>
        <p:nvPicPr>
          <p:cNvPr id="20" name="Imagem 19">
            <a:extLst>
              <a:ext uri="{FF2B5EF4-FFF2-40B4-BE49-F238E27FC236}">
                <a16:creationId xmlns:a16="http://schemas.microsoft.com/office/drawing/2014/main" id="{967C3757-570D-4090-922C-A5B004C2CED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25" y="1772234"/>
            <a:ext cx="9906000" cy="4939774"/>
          </a:xfrm>
          <a:prstGeom prst="rect">
            <a:avLst/>
          </a:prstGeom>
        </p:spPr>
      </p:pic>
      <p:sp>
        <p:nvSpPr>
          <p:cNvPr id="33" name="CaixaDeTexto 32">
            <a:extLst>
              <a:ext uri="{FF2B5EF4-FFF2-40B4-BE49-F238E27FC236}">
                <a16:creationId xmlns:a16="http://schemas.microsoft.com/office/drawing/2014/main" id="{2C6316FB-A359-4C94-82C9-F43929914D05}"/>
              </a:ext>
            </a:extLst>
          </p:cNvPr>
          <p:cNvSpPr txBox="1"/>
          <p:nvPr/>
        </p:nvSpPr>
        <p:spPr>
          <a:xfrm>
            <a:off x="7265372" y="6057006"/>
            <a:ext cx="2441881" cy="253916"/>
          </a:xfrm>
          <a:prstGeom prst="rect">
            <a:avLst/>
          </a:prstGeom>
          <a:solidFill>
            <a:schemeClr val="bg1">
              <a:alpha val="0"/>
            </a:schemeClr>
          </a:solidFill>
        </p:spPr>
        <p:txBody>
          <a:bodyPr wrap="square" rtlCol="0">
            <a:spAutoFit/>
          </a:bodyPr>
          <a:lstStyle/>
          <a:p>
            <a:pPr marL="0" marR="0" lvl="0" indent="0" algn="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rPr>
              <a:t>Dados atualizados até Agosto/21</a:t>
            </a:r>
          </a:p>
        </p:txBody>
      </p:sp>
    </p:spTree>
    <p:extLst>
      <p:ext uri="{BB962C8B-B14F-4D97-AF65-F5344CB8AC3E}">
        <p14:creationId xmlns:p14="http://schemas.microsoft.com/office/powerpoint/2010/main" val="108703535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>
          <a:xfrm>
            <a:off x="7677150" y="6492875"/>
            <a:ext cx="2228850" cy="365125"/>
          </a:xfrm>
        </p:spPr>
        <p:txBody>
          <a:bodyPr/>
          <a:lstStyle/>
          <a:p>
            <a:fld id="{5CC7FD45-1854-4A9E-9F56-5E7C0BE0C339}" type="slidenum">
              <a:rPr lang="pt-BR" smtClean="0"/>
              <a:t>4</a:t>
            </a:fld>
            <a:endParaRPr lang="pt-BR" dirty="0"/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ECF316CE-3446-44BE-9D3D-2F515111019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591" y="1844566"/>
            <a:ext cx="9906000" cy="4919579"/>
          </a:xfrm>
          <a:prstGeom prst="rect">
            <a:avLst/>
          </a:prstGeom>
        </p:spPr>
      </p:pic>
      <p:sp>
        <p:nvSpPr>
          <p:cNvPr id="11" name="Title Placeholder 1">
            <a:extLst>
              <a:ext uri="{FF2B5EF4-FFF2-40B4-BE49-F238E27FC236}">
                <a16:creationId xmlns:a16="http://schemas.microsoft.com/office/drawing/2014/main" id="{FEF5E94E-BCF3-4A0B-AEB1-80E338503F7A}"/>
              </a:ext>
            </a:extLst>
          </p:cNvPr>
          <p:cNvSpPr txBox="1">
            <a:spLocks/>
          </p:cNvSpPr>
          <p:nvPr/>
        </p:nvSpPr>
        <p:spPr>
          <a:xfrm>
            <a:off x="551384" y="489060"/>
            <a:ext cx="5370022" cy="456921"/>
          </a:xfrm>
          <a:prstGeom prst="rect">
            <a:avLst/>
          </a:prstGeom>
        </p:spPr>
        <p:txBody>
          <a:bodyPr vert="horz" wrap="none" lIns="91440" tIns="45721" rIns="91440" bIns="45721" rtlCol="0" anchor="ctr">
            <a:normAutofit fontScale="90000" lnSpcReduction="20000"/>
          </a:bodyPr>
          <a:lstStyle>
            <a:lvl1pPr>
              <a:defRPr sz="3600" baseline="0">
                <a:solidFill>
                  <a:schemeClr val="bg1"/>
                </a:solidFill>
                <a:latin typeface="Trebuchet MS" panose="020B0603020202020204" pitchFamily="34" charset="0"/>
              </a:defRPr>
            </a:lvl1pPr>
          </a:lstStyle>
          <a:p>
            <a:pPr defTabSz="914423">
              <a:lnSpc>
                <a:spcPct val="90000"/>
              </a:lnSpc>
              <a:spcBef>
                <a:spcPct val="0"/>
              </a:spcBef>
              <a:defRPr/>
            </a:pPr>
            <a:r>
              <a:rPr lang="pt-BR" dirty="0">
                <a:solidFill>
                  <a:srgbClr val="075C92"/>
                </a:solidFill>
              </a:rPr>
              <a:t>18 Anos em 1 minuto</a:t>
            </a:r>
            <a:endParaRPr lang="en-US" dirty="0">
              <a:solidFill>
                <a:srgbClr val="075C9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419554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Placeholder 1"/>
          <p:cNvSpPr txBox="1">
            <a:spLocks/>
          </p:cNvSpPr>
          <p:nvPr/>
        </p:nvSpPr>
        <p:spPr>
          <a:xfrm>
            <a:off x="551384" y="489060"/>
            <a:ext cx="5370022" cy="456921"/>
          </a:xfrm>
          <a:prstGeom prst="rect">
            <a:avLst/>
          </a:prstGeom>
        </p:spPr>
        <p:txBody>
          <a:bodyPr vert="horz" wrap="none" lIns="91440" tIns="45721" rIns="91440" bIns="45721" rtlCol="0" anchor="ctr">
            <a:normAutofit fontScale="90000" lnSpcReduction="20000"/>
          </a:bodyPr>
          <a:lstStyle>
            <a:lvl1pPr>
              <a:defRPr sz="3600" baseline="0">
                <a:solidFill>
                  <a:schemeClr val="bg1"/>
                </a:solidFill>
                <a:latin typeface="Trebuchet MS" panose="020B0603020202020204" pitchFamily="34" charset="0"/>
              </a:defRPr>
            </a:lvl1pPr>
          </a:lstStyle>
          <a:p>
            <a:pPr defTabSz="914423">
              <a:lnSpc>
                <a:spcPct val="90000"/>
              </a:lnSpc>
              <a:spcBef>
                <a:spcPct val="0"/>
              </a:spcBef>
              <a:defRPr/>
            </a:pPr>
            <a:r>
              <a:rPr lang="pt-BR" dirty="0">
                <a:solidFill>
                  <a:srgbClr val="075C92"/>
                </a:solidFill>
              </a:rPr>
              <a:t>18 Anos em 1 minuto</a:t>
            </a:r>
            <a:endParaRPr lang="en-US" dirty="0">
              <a:solidFill>
                <a:srgbClr val="075C92"/>
              </a:solidFill>
            </a:endParaRPr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>
          <a:xfrm>
            <a:off x="7677150" y="6492875"/>
            <a:ext cx="2228850" cy="365125"/>
          </a:xfrm>
        </p:spPr>
        <p:txBody>
          <a:bodyPr/>
          <a:lstStyle/>
          <a:p>
            <a:fld id="{5CC7FD45-1854-4A9E-9F56-5E7C0BE0C339}" type="slidenum">
              <a:rPr lang="pt-BR" smtClean="0"/>
              <a:t>5</a:t>
            </a:fld>
            <a:endParaRPr lang="pt-BR"/>
          </a:p>
        </p:txBody>
      </p:sp>
      <p:pic>
        <p:nvPicPr>
          <p:cNvPr id="10" name="Imagem 9" descr="Código QR&#10;&#10;Descrição gerada automaticamente">
            <a:extLst>
              <a:ext uri="{FF2B5EF4-FFF2-40B4-BE49-F238E27FC236}">
                <a16:creationId xmlns:a16="http://schemas.microsoft.com/office/drawing/2014/main" id="{A18078C3-EE59-4F06-8111-9C95D0EF837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3978" y="1886881"/>
            <a:ext cx="4790504" cy="4790504"/>
          </a:xfrm>
          <a:prstGeom prst="rect">
            <a:avLst/>
          </a:prstGeom>
        </p:spPr>
      </p:pic>
      <p:sp>
        <p:nvSpPr>
          <p:cNvPr id="12" name="CaixaDeTexto 11">
            <a:extLst>
              <a:ext uri="{FF2B5EF4-FFF2-40B4-BE49-F238E27FC236}">
                <a16:creationId xmlns:a16="http://schemas.microsoft.com/office/drawing/2014/main" id="{41DC74A1-5458-4AF3-A28F-0E92CBC9670C}"/>
              </a:ext>
            </a:extLst>
          </p:cNvPr>
          <p:cNvSpPr txBox="1"/>
          <p:nvPr/>
        </p:nvSpPr>
        <p:spPr>
          <a:xfrm>
            <a:off x="1017700" y="918823"/>
            <a:ext cx="511353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dirty="0"/>
              <a:t>https://public.flourish.studio/visualisation/7389007/</a:t>
            </a:r>
          </a:p>
        </p:txBody>
      </p:sp>
    </p:spTree>
    <p:extLst>
      <p:ext uri="{BB962C8B-B14F-4D97-AF65-F5344CB8AC3E}">
        <p14:creationId xmlns:p14="http://schemas.microsoft.com/office/powerpoint/2010/main" val="216895027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>
          <a:xfrm>
            <a:off x="7677150" y="6492875"/>
            <a:ext cx="2228850" cy="365125"/>
          </a:xfrm>
        </p:spPr>
        <p:txBody>
          <a:bodyPr/>
          <a:lstStyle/>
          <a:p>
            <a:fld id="{5CC7FD45-1854-4A9E-9F56-5E7C0BE0C339}" type="slidenum">
              <a:rPr lang="pt-BR" smtClean="0"/>
              <a:t>6</a:t>
            </a:fld>
            <a:endParaRPr lang="pt-BR" dirty="0"/>
          </a:p>
        </p:txBody>
      </p:sp>
      <p:sp>
        <p:nvSpPr>
          <p:cNvPr id="11" name="Title Placeholder 1">
            <a:extLst>
              <a:ext uri="{FF2B5EF4-FFF2-40B4-BE49-F238E27FC236}">
                <a16:creationId xmlns:a16="http://schemas.microsoft.com/office/drawing/2014/main" id="{FEF5E94E-BCF3-4A0B-AEB1-80E338503F7A}"/>
              </a:ext>
            </a:extLst>
          </p:cNvPr>
          <p:cNvSpPr txBox="1">
            <a:spLocks/>
          </p:cNvSpPr>
          <p:nvPr/>
        </p:nvSpPr>
        <p:spPr>
          <a:xfrm>
            <a:off x="551384" y="489060"/>
            <a:ext cx="5370022" cy="456921"/>
          </a:xfrm>
          <a:prstGeom prst="rect">
            <a:avLst/>
          </a:prstGeom>
        </p:spPr>
        <p:txBody>
          <a:bodyPr vert="horz" wrap="none" lIns="91440" tIns="45721" rIns="91440" bIns="45721" rtlCol="0" anchor="ctr">
            <a:normAutofit fontScale="90000" lnSpcReduction="20000"/>
          </a:bodyPr>
          <a:lstStyle>
            <a:lvl1pPr>
              <a:defRPr sz="3600" baseline="0">
                <a:solidFill>
                  <a:schemeClr val="bg1"/>
                </a:solidFill>
                <a:latin typeface="Trebuchet MS" panose="020B0603020202020204" pitchFamily="34" charset="0"/>
              </a:defRPr>
            </a:lvl1pPr>
          </a:lstStyle>
          <a:p>
            <a:pPr defTabSz="914423">
              <a:lnSpc>
                <a:spcPct val="90000"/>
              </a:lnSpc>
              <a:spcBef>
                <a:spcPct val="0"/>
              </a:spcBef>
              <a:defRPr/>
            </a:pPr>
            <a:r>
              <a:rPr lang="pt-BR" dirty="0">
                <a:solidFill>
                  <a:srgbClr val="075C92"/>
                </a:solidFill>
              </a:rPr>
              <a:t>Risco X Retorno na prática</a:t>
            </a:r>
            <a:endParaRPr lang="en-US" dirty="0">
              <a:solidFill>
                <a:srgbClr val="075C92"/>
              </a:solidFill>
            </a:endParaRP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83B62E48-0491-4F15-A370-0C1CCB9DBEF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964675"/>
            <a:ext cx="9906000" cy="4893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025514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>
          <a:xfrm>
            <a:off x="7677150" y="6492875"/>
            <a:ext cx="2228850" cy="365125"/>
          </a:xfrm>
        </p:spPr>
        <p:txBody>
          <a:bodyPr/>
          <a:lstStyle/>
          <a:p>
            <a:fld id="{5CC7FD45-1854-4A9E-9F56-5E7C0BE0C339}" type="slidenum">
              <a:rPr lang="pt-BR" smtClean="0"/>
              <a:t>7</a:t>
            </a:fld>
            <a:endParaRPr lang="pt-BR" dirty="0"/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CD15402A-A3E7-450E-A3CC-8CDE6A5A453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9890" y="2545198"/>
            <a:ext cx="8176769" cy="3247045"/>
          </a:xfrm>
          <a:prstGeom prst="rect">
            <a:avLst/>
          </a:prstGeom>
        </p:spPr>
      </p:pic>
      <p:sp>
        <p:nvSpPr>
          <p:cNvPr id="10" name="Title Placeholder 1">
            <a:extLst>
              <a:ext uri="{FF2B5EF4-FFF2-40B4-BE49-F238E27FC236}">
                <a16:creationId xmlns:a16="http://schemas.microsoft.com/office/drawing/2014/main" id="{B177267F-8F51-41A3-A441-E21FC6ACEE48}"/>
              </a:ext>
            </a:extLst>
          </p:cNvPr>
          <p:cNvSpPr txBox="1">
            <a:spLocks/>
          </p:cNvSpPr>
          <p:nvPr/>
        </p:nvSpPr>
        <p:spPr>
          <a:xfrm>
            <a:off x="551384" y="489060"/>
            <a:ext cx="5370022" cy="456921"/>
          </a:xfrm>
          <a:prstGeom prst="rect">
            <a:avLst/>
          </a:prstGeom>
        </p:spPr>
        <p:txBody>
          <a:bodyPr vert="horz" wrap="none" lIns="91440" tIns="45721" rIns="91440" bIns="45721" rtlCol="0" anchor="ctr">
            <a:normAutofit fontScale="90000" lnSpcReduction="20000"/>
          </a:bodyPr>
          <a:lstStyle>
            <a:lvl1pPr>
              <a:defRPr sz="3600" baseline="0">
                <a:solidFill>
                  <a:schemeClr val="bg1"/>
                </a:solidFill>
                <a:latin typeface="Trebuchet MS" panose="020B0603020202020204" pitchFamily="34" charset="0"/>
              </a:defRPr>
            </a:lvl1pPr>
          </a:lstStyle>
          <a:p>
            <a:pPr defTabSz="914423">
              <a:lnSpc>
                <a:spcPct val="90000"/>
              </a:lnSpc>
              <a:spcBef>
                <a:spcPct val="0"/>
              </a:spcBef>
              <a:defRPr/>
            </a:pPr>
            <a:r>
              <a:rPr lang="pt-BR" dirty="0">
                <a:solidFill>
                  <a:srgbClr val="075C92"/>
                </a:solidFill>
              </a:rPr>
              <a:t>Risco X Retorno na prática</a:t>
            </a:r>
            <a:endParaRPr lang="en-US" dirty="0">
              <a:solidFill>
                <a:srgbClr val="075C9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011094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Placeholder 1"/>
          <p:cNvSpPr txBox="1">
            <a:spLocks/>
          </p:cNvSpPr>
          <p:nvPr/>
        </p:nvSpPr>
        <p:spPr>
          <a:xfrm>
            <a:off x="551384" y="489060"/>
            <a:ext cx="6205676" cy="456921"/>
          </a:xfrm>
          <a:prstGeom prst="rect">
            <a:avLst/>
          </a:prstGeom>
        </p:spPr>
        <p:txBody>
          <a:bodyPr vert="horz" wrap="none" lIns="91440" tIns="45721" rIns="91440" bIns="45721" rtlCol="0" anchor="ctr">
            <a:noAutofit/>
          </a:bodyPr>
          <a:lstStyle>
            <a:lvl1pPr>
              <a:defRPr sz="3600" baseline="0">
                <a:solidFill>
                  <a:schemeClr val="bg1"/>
                </a:solidFill>
                <a:latin typeface="Trebuchet MS" panose="020B0603020202020204" pitchFamily="34" charset="0"/>
              </a:defRPr>
            </a:lvl1pPr>
          </a:lstStyle>
          <a:p>
            <a:pPr defTabSz="914423">
              <a:lnSpc>
                <a:spcPct val="90000"/>
              </a:lnSpc>
              <a:spcBef>
                <a:spcPct val="0"/>
              </a:spcBef>
              <a:defRPr/>
            </a:pPr>
            <a:r>
              <a:rPr lang="pt-BR" sz="3200" dirty="0">
                <a:solidFill>
                  <a:srgbClr val="075C92"/>
                </a:solidFill>
              </a:rPr>
              <a:t>A HISTORIA CONTADA PELA SELIC</a:t>
            </a:r>
          </a:p>
        </p:txBody>
      </p:sp>
      <p:grpSp>
        <p:nvGrpSpPr>
          <p:cNvPr id="2" name="Agrupar 1">
            <a:extLst>
              <a:ext uri="{FF2B5EF4-FFF2-40B4-BE49-F238E27FC236}">
                <a16:creationId xmlns:a16="http://schemas.microsoft.com/office/drawing/2014/main" id="{98C2E609-192B-4A8A-BAC4-7F5263646590}"/>
              </a:ext>
            </a:extLst>
          </p:cNvPr>
          <p:cNvGrpSpPr/>
          <p:nvPr/>
        </p:nvGrpSpPr>
        <p:grpSpPr>
          <a:xfrm>
            <a:off x="826541" y="1920026"/>
            <a:ext cx="8375362" cy="4937974"/>
            <a:chOff x="826541" y="1920026"/>
            <a:chExt cx="8375362" cy="4937974"/>
          </a:xfrm>
        </p:grpSpPr>
        <p:grpSp>
          <p:nvGrpSpPr>
            <p:cNvPr id="115" name="Agrupar 114">
              <a:extLst>
                <a:ext uri="{FF2B5EF4-FFF2-40B4-BE49-F238E27FC236}">
                  <a16:creationId xmlns:a16="http://schemas.microsoft.com/office/drawing/2014/main" id="{006CC2EB-E644-4993-BE4C-001ED697533C}"/>
                </a:ext>
              </a:extLst>
            </p:cNvPr>
            <p:cNvGrpSpPr/>
            <p:nvPr/>
          </p:nvGrpSpPr>
          <p:grpSpPr>
            <a:xfrm>
              <a:off x="826541" y="1920026"/>
              <a:ext cx="8375362" cy="4937974"/>
              <a:chOff x="826541" y="1920026"/>
              <a:chExt cx="8375362" cy="4937974"/>
            </a:xfrm>
          </p:grpSpPr>
          <p:graphicFrame>
            <p:nvGraphicFramePr>
              <p:cNvPr id="98" name="Gráfico 97">
                <a:extLst>
                  <a:ext uri="{FF2B5EF4-FFF2-40B4-BE49-F238E27FC236}">
                    <a16:creationId xmlns:a16="http://schemas.microsoft.com/office/drawing/2014/main" id="{34C26876-353D-431B-B6A7-29E35248FA3D}"/>
                  </a:ext>
                </a:extLst>
              </p:cNvPr>
              <p:cNvGraphicFramePr>
                <a:graphicFrameLocks/>
              </p:cNvGraphicFramePr>
              <p:nvPr>
                <p:extLst>
                  <p:ext uri="{D42A27DB-BD31-4B8C-83A1-F6EECF244321}">
                    <p14:modId xmlns:p14="http://schemas.microsoft.com/office/powerpoint/2010/main" val="3018328820"/>
                  </p:ext>
                </p:extLst>
              </p:nvPr>
            </p:nvGraphicFramePr>
            <p:xfrm>
              <a:off x="826541" y="1920026"/>
              <a:ext cx="8375362" cy="4937974"/>
            </p:xfrm>
            <a:graphic>
              <a:graphicData uri="http://schemas.openxmlformats.org/drawingml/2006/chart">
                <c:chart xmlns:c="http://schemas.openxmlformats.org/drawingml/2006/chart" xmlns:r="http://schemas.openxmlformats.org/officeDocument/2006/relationships" r:id="rId2"/>
              </a:graphicData>
            </a:graphic>
          </p:graphicFrame>
          <p:sp>
            <p:nvSpPr>
              <p:cNvPr id="108" name="Elipse 107">
                <a:extLst>
                  <a:ext uri="{FF2B5EF4-FFF2-40B4-BE49-F238E27FC236}">
                    <a16:creationId xmlns:a16="http://schemas.microsoft.com/office/drawing/2014/main" id="{12030DE5-5310-441D-AE65-40E89F3D871B}"/>
                  </a:ext>
                </a:extLst>
              </p:cNvPr>
              <p:cNvSpPr/>
              <p:nvPr/>
            </p:nvSpPr>
            <p:spPr>
              <a:xfrm>
                <a:off x="6757059" y="3357737"/>
                <a:ext cx="2244891" cy="2883263"/>
              </a:xfrm>
              <a:prstGeom prst="ellipse">
                <a:avLst/>
              </a:prstGeom>
              <a:solidFill>
                <a:srgbClr val="00B050">
                  <a:alpha val="2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/>
              <a:lstStyle/>
              <a:p>
                <a:pPr algn="ctr"/>
                <a:r>
                  <a:rPr lang="pt-BR" sz="1400" dirty="0">
                    <a:solidFill>
                      <a:schemeClr val="accent1"/>
                    </a:solidFill>
                  </a:rPr>
                  <a:t>Ciclo Baixa anos 2017, 2018, 2019 e 2020</a:t>
                </a:r>
              </a:p>
            </p:txBody>
          </p:sp>
          <p:sp>
            <p:nvSpPr>
              <p:cNvPr id="107" name="Elipse 106">
                <a:extLst>
                  <a:ext uri="{FF2B5EF4-FFF2-40B4-BE49-F238E27FC236}">
                    <a16:creationId xmlns:a16="http://schemas.microsoft.com/office/drawing/2014/main" id="{4459D706-54D3-4385-BC94-173E271E593E}"/>
                  </a:ext>
                </a:extLst>
              </p:cNvPr>
              <p:cNvSpPr/>
              <p:nvPr/>
            </p:nvSpPr>
            <p:spPr>
              <a:xfrm>
                <a:off x="4825570" y="3357737"/>
                <a:ext cx="1679539" cy="1931888"/>
              </a:xfrm>
              <a:prstGeom prst="ellipse">
                <a:avLst/>
              </a:prstGeom>
              <a:solidFill>
                <a:srgbClr val="FFC000">
                  <a:alpha val="2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/>
              <a:lstStyle/>
              <a:p>
                <a:pPr algn="ctr"/>
                <a:r>
                  <a:rPr lang="pt-BR" sz="1400" dirty="0">
                    <a:solidFill>
                      <a:schemeClr val="accent1"/>
                    </a:solidFill>
                  </a:rPr>
                  <a:t>Ciclo Alta anos 2013, 2014 e 2015</a:t>
                </a:r>
              </a:p>
            </p:txBody>
          </p:sp>
          <p:sp>
            <p:nvSpPr>
              <p:cNvPr id="99" name="CaixaDeTexto 98">
                <a:extLst>
                  <a:ext uri="{FF2B5EF4-FFF2-40B4-BE49-F238E27FC236}">
                    <a16:creationId xmlns:a16="http://schemas.microsoft.com/office/drawing/2014/main" id="{E9F3B156-E37E-457A-829A-0E8A87BD5CB2}"/>
                  </a:ext>
                </a:extLst>
              </p:cNvPr>
              <p:cNvSpPr txBox="1"/>
              <p:nvPr/>
            </p:nvSpPr>
            <p:spPr>
              <a:xfrm>
                <a:off x="7663672" y="2614274"/>
                <a:ext cx="1451454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pt-BR" sz="1400" dirty="0"/>
                  <a:t>6 CB – Pandemia Corona </a:t>
                </a:r>
                <a:r>
                  <a:rPr lang="pt-BR" sz="1400" dirty="0" err="1"/>
                  <a:t>Virus</a:t>
                </a:r>
                <a:endParaRPr lang="pt-BR" sz="1400" dirty="0"/>
              </a:p>
            </p:txBody>
          </p:sp>
          <p:cxnSp>
            <p:nvCxnSpPr>
              <p:cNvPr id="100" name="Conector: Angulado 99">
                <a:extLst>
                  <a:ext uri="{FF2B5EF4-FFF2-40B4-BE49-F238E27FC236}">
                    <a16:creationId xmlns:a16="http://schemas.microsoft.com/office/drawing/2014/main" id="{B9DF59AA-F16F-4052-96ED-917EF768B8C4}"/>
                  </a:ext>
                </a:extLst>
              </p:cNvPr>
              <p:cNvCxnSpPr>
                <a:cxnSpLocks/>
                <a:stCxn id="99" idx="2"/>
                <a:endCxn id="15" idx="0"/>
              </p:cNvCxnSpPr>
              <p:nvPr/>
            </p:nvCxnSpPr>
            <p:spPr>
              <a:xfrm rot="5400000">
                <a:off x="6837646" y="4689247"/>
                <a:ext cx="3103507" cy="1"/>
              </a:xfrm>
              <a:prstGeom prst="bentConnector3">
                <a:avLst>
                  <a:gd name="adj1" fmla="val 50000"/>
                </a:avLst>
              </a:prstGeom>
              <a:ln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5" name="Elipse 14">
                <a:extLst>
                  <a:ext uri="{FF2B5EF4-FFF2-40B4-BE49-F238E27FC236}">
                    <a16:creationId xmlns:a16="http://schemas.microsoft.com/office/drawing/2014/main" id="{D3D6BD1F-5046-4FF9-AFFB-115126CF6E1A}"/>
                  </a:ext>
                </a:extLst>
              </p:cNvPr>
              <p:cNvSpPr/>
              <p:nvPr/>
            </p:nvSpPr>
            <p:spPr>
              <a:xfrm>
                <a:off x="8327254" y="6241001"/>
                <a:ext cx="124287" cy="126000"/>
              </a:xfrm>
              <a:prstGeom prst="ellipse">
                <a:avLst/>
              </a:prstGeom>
              <a:solidFill>
                <a:srgbClr val="C0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101" name="Elipse 100">
                <a:extLst>
                  <a:ext uri="{FF2B5EF4-FFF2-40B4-BE49-F238E27FC236}">
                    <a16:creationId xmlns:a16="http://schemas.microsoft.com/office/drawing/2014/main" id="{1843F7C7-2928-45B9-9C7F-A376D03C8A84}"/>
                  </a:ext>
                </a:extLst>
              </p:cNvPr>
              <p:cNvSpPr/>
              <p:nvPr/>
            </p:nvSpPr>
            <p:spPr>
              <a:xfrm>
                <a:off x="7050349" y="6241001"/>
                <a:ext cx="124287" cy="126000"/>
              </a:xfrm>
              <a:prstGeom prst="ellipse">
                <a:avLst/>
              </a:prstGeom>
              <a:solidFill>
                <a:srgbClr val="C0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cxnSp>
            <p:nvCxnSpPr>
              <p:cNvPr id="102" name="Conector: Angulado 101">
                <a:extLst>
                  <a:ext uri="{FF2B5EF4-FFF2-40B4-BE49-F238E27FC236}">
                    <a16:creationId xmlns:a16="http://schemas.microsoft.com/office/drawing/2014/main" id="{DFE14467-3953-4CF6-A196-46128FC579D4}"/>
                  </a:ext>
                </a:extLst>
              </p:cNvPr>
              <p:cNvCxnSpPr>
                <a:cxnSpLocks/>
                <a:stCxn id="103" idx="2"/>
                <a:endCxn id="101" idx="0"/>
              </p:cNvCxnSpPr>
              <p:nvPr/>
            </p:nvCxnSpPr>
            <p:spPr>
              <a:xfrm rot="16200000" flipH="1">
                <a:off x="5431491" y="4559998"/>
                <a:ext cx="3362003" cy="1"/>
              </a:xfrm>
              <a:prstGeom prst="bentConnector3">
                <a:avLst>
                  <a:gd name="adj1" fmla="val 50000"/>
                </a:avLst>
              </a:prstGeom>
              <a:ln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03" name="CaixaDeTexto 102">
                <a:extLst>
                  <a:ext uri="{FF2B5EF4-FFF2-40B4-BE49-F238E27FC236}">
                    <a16:creationId xmlns:a16="http://schemas.microsoft.com/office/drawing/2014/main" id="{CE78984C-E596-4C88-9E6F-A4DB35342A26}"/>
                  </a:ext>
                </a:extLst>
              </p:cNvPr>
              <p:cNvSpPr txBox="1"/>
              <p:nvPr/>
            </p:nvSpPr>
            <p:spPr>
              <a:xfrm>
                <a:off x="6498475" y="2355778"/>
                <a:ext cx="1228033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pt-BR" sz="1400" dirty="0"/>
                  <a:t>1 CB – Joesley Day</a:t>
                </a:r>
              </a:p>
            </p:txBody>
          </p:sp>
          <p:sp>
            <p:nvSpPr>
              <p:cNvPr id="106" name="Seta: para Baixo 105">
                <a:extLst>
                  <a:ext uri="{FF2B5EF4-FFF2-40B4-BE49-F238E27FC236}">
                    <a16:creationId xmlns:a16="http://schemas.microsoft.com/office/drawing/2014/main" id="{2097B8CF-E11C-475D-9392-C063372DF3A7}"/>
                  </a:ext>
                </a:extLst>
              </p:cNvPr>
              <p:cNvSpPr/>
              <p:nvPr/>
            </p:nvSpPr>
            <p:spPr>
              <a:xfrm rot="13557457">
                <a:off x="5831428" y="4478369"/>
                <a:ext cx="336038" cy="885208"/>
              </a:xfrm>
              <a:prstGeom prst="downArrow">
                <a:avLst/>
              </a:prstGeom>
              <a:solidFill>
                <a:srgbClr val="ED7D31">
                  <a:lumMod val="60000"/>
                  <a:lumOff val="40000"/>
                </a:srgbClr>
              </a:solidFill>
              <a:ln w="25400" cap="flat" cmpd="sng" algn="ctr">
                <a:solidFill>
                  <a:srgbClr val="C00000"/>
                </a:solidFill>
                <a:prstDash val="solid"/>
              </a:ln>
              <a:effectLst/>
            </p:spPr>
            <p:txBody>
              <a:bodyPr vert="vert"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r>
                  <a:rPr lang="pt-BR" sz="1200" kern="0" dirty="0">
                    <a:solidFill>
                      <a:schemeClr val="accent1">
                        <a:lumMod val="75000"/>
                      </a:schemeClr>
                    </a:solidFill>
                    <a:latin typeface="Arial"/>
                    <a:sym typeface="Arial"/>
                  </a:rPr>
                  <a:t>7%</a:t>
                </a:r>
                <a:endParaRPr kumimoji="0" lang="pt-BR" sz="1200" b="0" i="0" u="none" strike="noStrike" kern="0" cap="none" spc="0" normalizeH="0" baseline="0" noProof="0" dirty="0">
                  <a:ln>
                    <a:noFill/>
                  </a:ln>
                  <a:solidFill>
                    <a:schemeClr val="accent1">
                      <a:lumMod val="75000"/>
                    </a:schemeClr>
                  </a:solidFill>
                  <a:effectLst/>
                  <a:uLnTx/>
                  <a:uFillTx/>
                  <a:latin typeface="Arial"/>
                  <a:ea typeface="+mn-ea"/>
                  <a:cs typeface="+mn-cs"/>
                  <a:sym typeface="Arial"/>
                </a:endParaRPr>
              </a:p>
            </p:txBody>
          </p:sp>
          <p:sp>
            <p:nvSpPr>
              <p:cNvPr id="110" name="CaixaDeTexto 109">
                <a:extLst>
                  <a:ext uri="{FF2B5EF4-FFF2-40B4-BE49-F238E27FC236}">
                    <a16:creationId xmlns:a16="http://schemas.microsoft.com/office/drawing/2014/main" id="{AA5DC160-4030-4A4B-8164-CB3AF432FE95}"/>
                  </a:ext>
                </a:extLst>
              </p:cNvPr>
              <p:cNvSpPr txBox="1"/>
              <p:nvPr/>
            </p:nvSpPr>
            <p:spPr>
              <a:xfrm>
                <a:off x="2005264" y="2559140"/>
                <a:ext cx="2597435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400" dirty="0" err="1"/>
                  <a:t>Abr</a:t>
                </a:r>
                <a:r>
                  <a:rPr lang="en-US" sz="1400" dirty="0"/>
                  <a:t> : Brasil Investment Grade</a:t>
                </a:r>
              </a:p>
              <a:p>
                <a:r>
                  <a:rPr lang="en-US" sz="1400" dirty="0"/>
                  <a:t>Set / Out: 6 CB – Subprime USA </a:t>
                </a:r>
              </a:p>
            </p:txBody>
          </p:sp>
          <p:cxnSp>
            <p:nvCxnSpPr>
              <p:cNvPr id="111" name="Conector: Angulado 110">
                <a:extLst>
                  <a:ext uri="{FF2B5EF4-FFF2-40B4-BE49-F238E27FC236}">
                    <a16:creationId xmlns:a16="http://schemas.microsoft.com/office/drawing/2014/main" id="{4828FA52-E629-4E47-A4E9-91EA164D756A}"/>
                  </a:ext>
                </a:extLst>
              </p:cNvPr>
              <p:cNvCxnSpPr>
                <a:cxnSpLocks/>
                <a:stCxn id="110" idx="2"/>
                <a:endCxn id="112" idx="1"/>
              </p:cNvCxnSpPr>
              <p:nvPr/>
            </p:nvCxnSpPr>
            <p:spPr>
              <a:xfrm rot="5400000">
                <a:off x="1723034" y="4655324"/>
                <a:ext cx="3153913" cy="7984"/>
              </a:xfrm>
              <a:prstGeom prst="bentConnector3">
                <a:avLst>
                  <a:gd name="adj1" fmla="val 50000"/>
                </a:avLst>
              </a:prstGeom>
              <a:ln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12" name="Elipse 111">
                <a:extLst>
                  <a:ext uri="{FF2B5EF4-FFF2-40B4-BE49-F238E27FC236}">
                    <a16:creationId xmlns:a16="http://schemas.microsoft.com/office/drawing/2014/main" id="{E2196AB3-E47B-4B17-9FEB-9680BA09AE7A}"/>
                  </a:ext>
                </a:extLst>
              </p:cNvPr>
              <p:cNvSpPr/>
              <p:nvPr/>
            </p:nvSpPr>
            <p:spPr>
              <a:xfrm>
                <a:off x="3277797" y="6217821"/>
                <a:ext cx="124287" cy="126000"/>
              </a:xfrm>
              <a:prstGeom prst="ellipse">
                <a:avLst/>
              </a:prstGeom>
              <a:solidFill>
                <a:srgbClr val="C0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</p:grpSp>
        <p:sp>
          <p:nvSpPr>
            <p:cNvPr id="117" name="Seta: da Esquerda para a Direita 116">
              <a:extLst>
                <a:ext uri="{FF2B5EF4-FFF2-40B4-BE49-F238E27FC236}">
                  <a16:creationId xmlns:a16="http://schemas.microsoft.com/office/drawing/2014/main" id="{BE05669C-DDC9-41CA-9322-259E067B2036}"/>
                </a:ext>
              </a:extLst>
            </p:cNvPr>
            <p:cNvSpPr/>
            <p:nvPr/>
          </p:nvSpPr>
          <p:spPr>
            <a:xfrm>
              <a:off x="3437361" y="4626247"/>
              <a:ext cx="477454" cy="126000"/>
            </a:xfrm>
            <a:prstGeom prst="left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pic>
          <p:nvPicPr>
            <p:cNvPr id="120" name="Gráfico 119" descr="Tendência ascendente estrutura de tópicos">
              <a:extLst>
                <a:ext uri="{FF2B5EF4-FFF2-40B4-BE49-F238E27FC236}">
                  <a16:creationId xmlns:a16="http://schemas.microsoft.com/office/drawing/2014/main" id="{5411A5F8-1F10-45A1-9623-CE4320E3233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3545362" y="4278079"/>
              <a:ext cx="325101" cy="325101"/>
            </a:xfrm>
            <a:prstGeom prst="rect">
              <a:avLst/>
            </a:prstGeom>
          </p:spPr>
        </p:pic>
        <p:sp>
          <p:nvSpPr>
            <p:cNvPr id="121" name="CaixaDeTexto 120">
              <a:extLst>
                <a:ext uri="{FF2B5EF4-FFF2-40B4-BE49-F238E27FC236}">
                  <a16:creationId xmlns:a16="http://schemas.microsoft.com/office/drawing/2014/main" id="{C67B0C85-B11B-466F-8D28-E4ECB9CE2718}"/>
                </a:ext>
              </a:extLst>
            </p:cNvPr>
            <p:cNvSpPr txBox="1"/>
            <p:nvPr/>
          </p:nvSpPr>
          <p:spPr>
            <a:xfrm>
              <a:off x="3511547" y="3675359"/>
              <a:ext cx="67652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sz="1400" dirty="0"/>
                <a:t>IBVSP 82,7%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85351251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>
          <a:xfrm>
            <a:off x="7703559" y="6492875"/>
            <a:ext cx="2228850" cy="365125"/>
          </a:xfrm>
        </p:spPr>
        <p:txBody>
          <a:bodyPr/>
          <a:lstStyle/>
          <a:p>
            <a:fld id="{5CC7FD45-1854-4A9E-9F56-5E7C0BE0C339}" type="slidenum">
              <a:rPr lang="pt-BR" smtClean="0"/>
              <a:t>9</a:t>
            </a:fld>
            <a:endParaRPr lang="pt-BR" dirty="0"/>
          </a:p>
        </p:txBody>
      </p:sp>
      <p:grpSp>
        <p:nvGrpSpPr>
          <p:cNvPr id="14" name="Agrupar 13">
            <a:extLst>
              <a:ext uri="{FF2B5EF4-FFF2-40B4-BE49-F238E27FC236}">
                <a16:creationId xmlns:a16="http://schemas.microsoft.com/office/drawing/2014/main" id="{3AD0C23C-3033-4408-87F7-7C129D071601}"/>
              </a:ext>
            </a:extLst>
          </p:cNvPr>
          <p:cNvGrpSpPr/>
          <p:nvPr/>
        </p:nvGrpSpPr>
        <p:grpSpPr>
          <a:xfrm>
            <a:off x="285053" y="2069653"/>
            <a:ext cx="3685253" cy="3578684"/>
            <a:chOff x="320114" y="2090708"/>
            <a:chExt cx="3685253" cy="3578684"/>
          </a:xfrm>
        </p:grpSpPr>
        <p:pic>
          <p:nvPicPr>
            <p:cNvPr id="3" name="Imagem 2">
              <a:extLst>
                <a:ext uri="{FF2B5EF4-FFF2-40B4-BE49-F238E27FC236}">
                  <a16:creationId xmlns:a16="http://schemas.microsoft.com/office/drawing/2014/main" id="{5E9010D8-324C-4844-B3AF-1B8617E1D49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20114" y="2895712"/>
              <a:ext cx="3672840" cy="2773680"/>
            </a:xfrm>
            <a:prstGeom prst="rect">
              <a:avLst/>
            </a:prstGeom>
          </p:spPr>
        </p:pic>
        <p:sp>
          <p:nvSpPr>
            <p:cNvPr id="21" name="CaixaDeTexto 20">
              <a:extLst>
                <a:ext uri="{FF2B5EF4-FFF2-40B4-BE49-F238E27FC236}">
                  <a16:creationId xmlns:a16="http://schemas.microsoft.com/office/drawing/2014/main" id="{7B5A0539-2279-4020-9AC4-C40473ACD87E}"/>
                </a:ext>
              </a:extLst>
            </p:cNvPr>
            <p:cNvSpPr txBox="1"/>
            <p:nvPr/>
          </p:nvSpPr>
          <p:spPr>
            <a:xfrm>
              <a:off x="320114" y="2090708"/>
              <a:ext cx="3568306" cy="646331"/>
            </a:xfrm>
            <a:prstGeom prst="rect">
              <a:avLst/>
            </a:prstGeom>
            <a:solidFill>
              <a:srgbClr val="FFC000">
                <a:alpha val="20000"/>
              </a:srgbClr>
            </a:solidFill>
          </p:spPr>
          <p:txBody>
            <a:bodyPr wrap="square">
              <a:spAutoFit/>
            </a:bodyPr>
            <a:lstStyle/>
            <a:p>
              <a:pPr algn="ctr"/>
              <a:r>
                <a:rPr lang="pt-BR" sz="1800" dirty="0">
                  <a:solidFill>
                    <a:schemeClr val="accent1"/>
                  </a:solidFill>
                </a:rPr>
                <a:t>Ciclo Alta </a:t>
              </a:r>
              <a:r>
                <a:rPr lang="pt-BR" dirty="0">
                  <a:solidFill>
                    <a:schemeClr val="accent1"/>
                  </a:solidFill>
                </a:rPr>
                <a:t>SELIC: 7,</a:t>
              </a:r>
              <a:r>
                <a:rPr lang="pt-BR" sz="1800" dirty="0">
                  <a:solidFill>
                    <a:schemeClr val="accent1"/>
                  </a:solidFill>
                </a:rPr>
                <a:t>25% a 14,25%</a:t>
              </a:r>
              <a:endParaRPr lang="pt-BR" dirty="0">
                <a:solidFill>
                  <a:schemeClr val="accent1"/>
                </a:solidFill>
              </a:endParaRPr>
            </a:p>
            <a:p>
              <a:pPr algn="ctr"/>
              <a:r>
                <a:rPr lang="pt-BR" sz="1800" dirty="0">
                  <a:solidFill>
                    <a:schemeClr val="accent1"/>
                  </a:solidFill>
                </a:rPr>
                <a:t>anos 2013, 2014 e 2015</a:t>
              </a:r>
            </a:p>
          </p:txBody>
        </p:sp>
        <p:sp>
          <p:nvSpPr>
            <p:cNvPr id="28" name="Elipse 27">
              <a:extLst>
                <a:ext uri="{FF2B5EF4-FFF2-40B4-BE49-F238E27FC236}">
                  <a16:creationId xmlns:a16="http://schemas.microsoft.com/office/drawing/2014/main" id="{53834795-F603-4CEE-8924-D76C88BAD947}"/>
                </a:ext>
              </a:extLst>
            </p:cNvPr>
            <p:cNvSpPr/>
            <p:nvPr/>
          </p:nvSpPr>
          <p:spPr>
            <a:xfrm>
              <a:off x="394130" y="3386271"/>
              <a:ext cx="1179444" cy="278296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29" name="Elipse 28">
              <a:extLst>
                <a:ext uri="{FF2B5EF4-FFF2-40B4-BE49-F238E27FC236}">
                  <a16:creationId xmlns:a16="http://schemas.microsoft.com/office/drawing/2014/main" id="{21CE782A-E1F6-4808-BE00-4BCC4A6A4974}"/>
                </a:ext>
              </a:extLst>
            </p:cNvPr>
            <p:cNvSpPr/>
            <p:nvPr/>
          </p:nvSpPr>
          <p:spPr>
            <a:xfrm>
              <a:off x="2825923" y="4327309"/>
              <a:ext cx="1179444" cy="278296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30" name="Elipse 29">
              <a:extLst>
                <a:ext uri="{FF2B5EF4-FFF2-40B4-BE49-F238E27FC236}">
                  <a16:creationId xmlns:a16="http://schemas.microsoft.com/office/drawing/2014/main" id="{A92F238F-077A-41B4-87F0-FD2CB8ED15C1}"/>
                </a:ext>
              </a:extLst>
            </p:cNvPr>
            <p:cNvSpPr/>
            <p:nvPr/>
          </p:nvSpPr>
          <p:spPr>
            <a:xfrm>
              <a:off x="1591241" y="3760415"/>
              <a:ext cx="1179444" cy="278296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  <p:grpSp>
        <p:nvGrpSpPr>
          <p:cNvPr id="13" name="Agrupar 12">
            <a:extLst>
              <a:ext uri="{FF2B5EF4-FFF2-40B4-BE49-F238E27FC236}">
                <a16:creationId xmlns:a16="http://schemas.microsoft.com/office/drawing/2014/main" id="{0D42BC83-5011-4B7F-BFFF-06B352F4CD8A}"/>
              </a:ext>
            </a:extLst>
          </p:cNvPr>
          <p:cNvGrpSpPr/>
          <p:nvPr/>
        </p:nvGrpSpPr>
        <p:grpSpPr>
          <a:xfrm>
            <a:off x="4417550" y="2069653"/>
            <a:ext cx="5166360" cy="3578684"/>
            <a:chOff x="4411802" y="2090708"/>
            <a:chExt cx="5166360" cy="3578684"/>
          </a:xfrm>
        </p:grpSpPr>
        <p:sp>
          <p:nvSpPr>
            <p:cNvPr id="27" name="CaixaDeTexto 26">
              <a:extLst>
                <a:ext uri="{FF2B5EF4-FFF2-40B4-BE49-F238E27FC236}">
                  <a16:creationId xmlns:a16="http://schemas.microsoft.com/office/drawing/2014/main" id="{1A67FCDA-99C6-4CD6-923E-DCF246F7CD62}"/>
                </a:ext>
              </a:extLst>
            </p:cNvPr>
            <p:cNvSpPr txBox="1"/>
            <p:nvPr/>
          </p:nvSpPr>
          <p:spPr>
            <a:xfrm>
              <a:off x="4411802" y="2090708"/>
              <a:ext cx="5166360" cy="646331"/>
            </a:xfrm>
            <a:prstGeom prst="rect">
              <a:avLst/>
            </a:prstGeom>
            <a:solidFill>
              <a:srgbClr val="92D050">
                <a:alpha val="30000"/>
              </a:srgbClr>
            </a:solidFill>
          </p:spPr>
          <p:txBody>
            <a:bodyPr wrap="square">
              <a:spAutoFit/>
            </a:bodyPr>
            <a:lstStyle/>
            <a:p>
              <a:pPr algn="ctr"/>
              <a:r>
                <a:rPr lang="pt-BR" sz="1800" dirty="0">
                  <a:solidFill>
                    <a:schemeClr val="accent1"/>
                  </a:solidFill>
                </a:rPr>
                <a:t>Ciclo Baixa </a:t>
              </a:r>
              <a:r>
                <a:rPr lang="pt-BR" dirty="0">
                  <a:solidFill>
                    <a:schemeClr val="accent1"/>
                  </a:solidFill>
                </a:rPr>
                <a:t>SELIC: 14,</a:t>
              </a:r>
              <a:r>
                <a:rPr lang="pt-BR" sz="1800" dirty="0">
                  <a:solidFill>
                    <a:schemeClr val="accent1"/>
                  </a:solidFill>
                </a:rPr>
                <a:t>25% a 2%</a:t>
              </a:r>
              <a:endParaRPr lang="pt-BR" dirty="0">
                <a:solidFill>
                  <a:schemeClr val="accent1"/>
                </a:solidFill>
              </a:endParaRPr>
            </a:p>
            <a:p>
              <a:pPr algn="ctr"/>
              <a:r>
                <a:rPr lang="pt-BR" sz="1800" dirty="0">
                  <a:solidFill>
                    <a:schemeClr val="accent1"/>
                  </a:solidFill>
                </a:rPr>
                <a:t>anos 2017, 2018, 2019 e 2020</a:t>
              </a:r>
            </a:p>
          </p:txBody>
        </p:sp>
        <p:pic>
          <p:nvPicPr>
            <p:cNvPr id="11" name="Imagem 10">
              <a:extLst>
                <a:ext uri="{FF2B5EF4-FFF2-40B4-BE49-F238E27FC236}">
                  <a16:creationId xmlns:a16="http://schemas.microsoft.com/office/drawing/2014/main" id="{E09B60A9-FD4B-458E-B855-4C30D3A054C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411802" y="2895712"/>
              <a:ext cx="5166360" cy="2773680"/>
            </a:xfrm>
            <a:prstGeom prst="rect">
              <a:avLst/>
            </a:prstGeom>
          </p:spPr>
        </p:pic>
        <p:sp>
          <p:nvSpPr>
            <p:cNvPr id="31" name="Elipse 30">
              <a:extLst>
                <a:ext uri="{FF2B5EF4-FFF2-40B4-BE49-F238E27FC236}">
                  <a16:creationId xmlns:a16="http://schemas.microsoft.com/office/drawing/2014/main" id="{08FB46DC-11E3-44F3-B8FB-5BC84E520D36}"/>
                </a:ext>
              </a:extLst>
            </p:cNvPr>
            <p:cNvSpPr/>
            <p:nvPr/>
          </p:nvSpPr>
          <p:spPr>
            <a:xfrm>
              <a:off x="4558549" y="3764339"/>
              <a:ext cx="1179444" cy="278296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32" name="Elipse 31">
              <a:extLst>
                <a:ext uri="{FF2B5EF4-FFF2-40B4-BE49-F238E27FC236}">
                  <a16:creationId xmlns:a16="http://schemas.microsoft.com/office/drawing/2014/main" id="{30DF2FD9-AA38-49B5-92AA-BD44B0E049B4}"/>
                </a:ext>
              </a:extLst>
            </p:cNvPr>
            <p:cNvSpPr/>
            <p:nvPr/>
          </p:nvSpPr>
          <p:spPr>
            <a:xfrm>
              <a:off x="5787970" y="4131412"/>
              <a:ext cx="1179444" cy="278296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33" name="Elipse 32">
              <a:extLst>
                <a:ext uri="{FF2B5EF4-FFF2-40B4-BE49-F238E27FC236}">
                  <a16:creationId xmlns:a16="http://schemas.microsoft.com/office/drawing/2014/main" id="{FD437B2C-CFC6-473C-BFAA-D6E4AF033494}"/>
                </a:ext>
              </a:extLst>
            </p:cNvPr>
            <p:cNvSpPr/>
            <p:nvPr/>
          </p:nvSpPr>
          <p:spPr>
            <a:xfrm>
              <a:off x="7141950" y="4141351"/>
              <a:ext cx="1179444" cy="278296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34" name="Elipse 33">
              <a:extLst>
                <a:ext uri="{FF2B5EF4-FFF2-40B4-BE49-F238E27FC236}">
                  <a16:creationId xmlns:a16="http://schemas.microsoft.com/office/drawing/2014/main" id="{3A4119F7-AD53-43BE-A124-97FB62D67D8E}"/>
                </a:ext>
              </a:extLst>
            </p:cNvPr>
            <p:cNvSpPr/>
            <p:nvPr/>
          </p:nvSpPr>
          <p:spPr>
            <a:xfrm>
              <a:off x="8397613" y="4525502"/>
              <a:ext cx="1179444" cy="278296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  <p:sp>
        <p:nvSpPr>
          <p:cNvPr id="19" name="Title Placeholder 1">
            <a:extLst>
              <a:ext uri="{FF2B5EF4-FFF2-40B4-BE49-F238E27FC236}">
                <a16:creationId xmlns:a16="http://schemas.microsoft.com/office/drawing/2014/main" id="{0A823F65-FB87-40DA-A157-870D1F1B4AFB}"/>
              </a:ext>
            </a:extLst>
          </p:cNvPr>
          <p:cNvSpPr txBox="1">
            <a:spLocks/>
          </p:cNvSpPr>
          <p:nvPr/>
        </p:nvSpPr>
        <p:spPr>
          <a:xfrm>
            <a:off x="551384" y="489060"/>
            <a:ext cx="6205676" cy="456921"/>
          </a:xfrm>
          <a:prstGeom prst="rect">
            <a:avLst/>
          </a:prstGeom>
        </p:spPr>
        <p:txBody>
          <a:bodyPr vert="horz" wrap="none" lIns="91440" tIns="45721" rIns="91440" bIns="45721" rtlCol="0" anchor="ctr">
            <a:noAutofit/>
          </a:bodyPr>
          <a:lstStyle>
            <a:lvl1pPr>
              <a:defRPr sz="3600" baseline="0">
                <a:solidFill>
                  <a:schemeClr val="bg1"/>
                </a:solidFill>
                <a:latin typeface="Trebuchet MS" panose="020B0603020202020204" pitchFamily="34" charset="0"/>
              </a:defRPr>
            </a:lvl1pPr>
          </a:lstStyle>
          <a:p>
            <a:pPr defTabSz="914423">
              <a:lnSpc>
                <a:spcPct val="90000"/>
              </a:lnSpc>
              <a:spcBef>
                <a:spcPct val="0"/>
              </a:spcBef>
              <a:defRPr/>
            </a:pPr>
            <a:r>
              <a:rPr lang="pt-BR" sz="3200" dirty="0">
                <a:solidFill>
                  <a:srgbClr val="075C92"/>
                </a:solidFill>
              </a:rPr>
              <a:t>A HISTORIA CONTADA PELA SELIC</a:t>
            </a:r>
          </a:p>
        </p:txBody>
      </p:sp>
    </p:spTree>
    <p:extLst>
      <p:ext uri="{BB962C8B-B14F-4D97-AF65-F5344CB8AC3E}">
        <p14:creationId xmlns:p14="http://schemas.microsoft.com/office/powerpoint/2010/main" val="3681961023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PortoSegur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034A90"/>
      </a:accent1>
      <a:accent2>
        <a:srgbClr val="48A1FA"/>
      </a:accent2>
      <a:accent3>
        <a:srgbClr val="85C0FB"/>
      </a:accent3>
      <a:accent4>
        <a:srgbClr val="8496B0"/>
      </a:accent4>
      <a:accent5>
        <a:srgbClr val="323F4F"/>
      </a:accent5>
      <a:accent6>
        <a:srgbClr val="0563C1"/>
      </a:accent6>
      <a:hlink>
        <a:srgbClr val="0563C1"/>
      </a:hlink>
      <a:folHlink>
        <a:srgbClr val="954F72"/>
      </a:folHlink>
    </a:clrScheme>
    <a:fontScheme name="Tema do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o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Escritório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509</Words>
  <Application>Microsoft Office PowerPoint</Application>
  <PresentationFormat>Papel A4 (210 x 297 mm)</PresentationFormat>
  <Paragraphs>57</Paragraphs>
  <Slides>11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11</vt:i4>
      </vt:variant>
    </vt:vector>
  </HeadingPairs>
  <TitlesOfParts>
    <vt:vector size="16" baseType="lpstr">
      <vt:lpstr>Arial</vt:lpstr>
      <vt:lpstr>Calibri</vt:lpstr>
      <vt:lpstr>Calibri Light</vt:lpstr>
      <vt:lpstr>Trebuchet MS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MARCELO ORCIOLI DE MARIA</dc:creator>
  <cp:lastModifiedBy>Daniel Varajão</cp:lastModifiedBy>
  <cp:revision>593</cp:revision>
  <cp:lastPrinted>2021-05-05T20:08:58Z</cp:lastPrinted>
  <dcterms:created xsi:type="dcterms:W3CDTF">2019-01-18T17:49:13Z</dcterms:created>
  <dcterms:modified xsi:type="dcterms:W3CDTF">2021-10-05T18:15:04Z</dcterms:modified>
</cp:coreProperties>
</file>